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6" r:id="rId1"/>
    <p:sldMasterId id="2147483673" r:id="rId2"/>
  </p:sldMasterIdLst>
  <p:notesMasterIdLst>
    <p:notesMasterId r:id="rId116"/>
  </p:notesMasterIdLst>
  <p:handoutMasterIdLst>
    <p:handoutMasterId r:id="rId117"/>
  </p:handoutMasterIdLst>
  <p:sldIdLst>
    <p:sldId id="256" r:id="rId3"/>
    <p:sldId id="260" r:id="rId4"/>
    <p:sldId id="361" r:id="rId5"/>
    <p:sldId id="362" r:id="rId6"/>
    <p:sldId id="414" r:id="rId7"/>
    <p:sldId id="408" r:id="rId8"/>
    <p:sldId id="410" r:id="rId9"/>
    <p:sldId id="411" r:id="rId10"/>
    <p:sldId id="409" r:id="rId11"/>
    <p:sldId id="412" r:id="rId12"/>
    <p:sldId id="261" r:id="rId13"/>
    <p:sldId id="263" r:id="rId14"/>
    <p:sldId id="363" r:id="rId15"/>
    <p:sldId id="262" r:id="rId16"/>
    <p:sldId id="264" r:id="rId17"/>
    <p:sldId id="301" r:id="rId18"/>
    <p:sldId id="364" r:id="rId19"/>
    <p:sldId id="365" r:id="rId20"/>
    <p:sldId id="366" r:id="rId21"/>
    <p:sldId id="367" r:id="rId22"/>
    <p:sldId id="368" r:id="rId23"/>
    <p:sldId id="320" r:id="rId24"/>
    <p:sldId id="369" r:id="rId25"/>
    <p:sldId id="265" r:id="rId26"/>
    <p:sldId id="266" r:id="rId27"/>
    <p:sldId id="370" r:id="rId28"/>
    <p:sldId id="267" r:id="rId29"/>
    <p:sldId id="340" r:id="rId30"/>
    <p:sldId id="339" r:id="rId31"/>
    <p:sldId id="312" r:id="rId32"/>
    <p:sldId id="307" r:id="rId33"/>
    <p:sldId id="268" r:id="rId34"/>
    <p:sldId id="269" r:id="rId35"/>
    <p:sldId id="371" r:id="rId36"/>
    <p:sldId id="330" r:id="rId37"/>
    <p:sldId id="270" r:id="rId38"/>
    <p:sldId id="328" r:id="rId39"/>
    <p:sldId id="274" r:id="rId40"/>
    <p:sldId id="277" r:id="rId41"/>
    <p:sldId id="278" r:id="rId42"/>
    <p:sldId id="331" r:id="rId43"/>
    <p:sldId id="275" r:id="rId44"/>
    <p:sldId id="276" r:id="rId45"/>
    <p:sldId id="279" r:id="rId46"/>
    <p:sldId id="372" r:id="rId47"/>
    <p:sldId id="404" r:id="rId48"/>
    <p:sldId id="329" r:id="rId49"/>
    <p:sldId id="373" r:id="rId50"/>
    <p:sldId id="407" r:id="rId51"/>
    <p:sldId id="374" r:id="rId52"/>
    <p:sldId id="282" r:id="rId53"/>
    <p:sldId id="309" r:id="rId54"/>
    <p:sldId id="335" r:id="rId55"/>
    <p:sldId id="283" r:id="rId56"/>
    <p:sldId id="375" r:id="rId57"/>
    <p:sldId id="376" r:id="rId58"/>
    <p:sldId id="280" r:id="rId59"/>
    <p:sldId id="378" r:id="rId60"/>
    <p:sldId id="377" r:id="rId61"/>
    <p:sldId id="379" r:id="rId62"/>
    <p:sldId id="380" r:id="rId63"/>
    <p:sldId id="286" r:id="rId64"/>
    <p:sldId id="336" r:id="rId65"/>
    <p:sldId id="382" r:id="rId66"/>
    <p:sldId id="383" r:id="rId67"/>
    <p:sldId id="285" r:id="rId68"/>
    <p:sldId id="287" r:id="rId69"/>
    <p:sldId id="288" r:id="rId70"/>
    <p:sldId id="289" r:id="rId71"/>
    <p:sldId id="290" r:id="rId72"/>
    <p:sldId id="291" r:id="rId73"/>
    <p:sldId id="348" r:id="rId74"/>
    <p:sldId id="303" r:id="rId75"/>
    <p:sldId id="324" r:id="rId76"/>
    <p:sldId id="384" r:id="rId77"/>
    <p:sldId id="349" r:id="rId78"/>
    <p:sldId id="385" r:id="rId79"/>
    <p:sldId id="350" r:id="rId80"/>
    <p:sldId id="386" r:id="rId81"/>
    <p:sldId id="387" r:id="rId82"/>
    <p:sldId id="294" r:id="rId83"/>
    <p:sldId id="388" r:id="rId84"/>
    <p:sldId id="272" r:id="rId85"/>
    <p:sldId id="273" r:id="rId86"/>
    <p:sldId id="405" r:id="rId87"/>
    <p:sldId id="406" r:id="rId88"/>
    <p:sldId id="304" r:id="rId89"/>
    <p:sldId id="311" r:id="rId90"/>
    <p:sldId id="306" r:id="rId91"/>
    <p:sldId id="297" r:id="rId92"/>
    <p:sldId id="389" r:id="rId93"/>
    <p:sldId id="390" r:id="rId94"/>
    <p:sldId id="391" r:id="rId95"/>
    <p:sldId id="359" r:id="rId96"/>
    <p:sldId id="393" r:id="rId97"/>
    <p:sldId id="394" r:id="rId98"/>
    <p:sldId id="395" r:id="rId99"/>
    <p:sldId id="396" r:id="rId100"/>
    <p:sldId id="397" r:id="rId101"/>
    <p:sldId id="398" r:id="rId102"/>
    <p:sldId id="399" r:id="rId103"/>
    <p:sldId id="400" r:id="rId104"/>
    <p:sldId id="413" r:id="rId105"/>
    <p:sldId id="343" r:id="rId106"/>
    <p:sldId id="353" r:id="rId107"/>
    <p:sldId id="352" r:id="rId108"/>
    <p:sldId id="354" r:id="rId109"/>
    <p:sldId id="355" r:id="rId110"/>
    <p:sldId id="356" r:id="rId111"/>
    <p:sldId id="357" r:id="rId112"/>
    <p:sldId id="358" r:id="rId113"/>
    <p:sldId id="402" r:id="rId114"/>
    <p:sldId id="300" r:id="rId115"/>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D2C"/>
    <a:srgbClr val="F942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897" autoAdjust="0"/>
  </p:normalViewPr>
  <p:slideViewPr>
    <p:cSldViewPr snapToGrid="0" snapToObjects="1">
      <p:cViewPr varScale="1">
        <p:scale>
          <a:sx n="96" d="100"/>
          <a:sy n="96" d="100"/>
        </p:scale>
        <p:origin x="178" y="58"/>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notesViewPr>
    <p:cSldViewPr snapToGrid="0" snapToObjects="1">
      <p:cViewPr varScale="1">
        <p:scale>
          <a:sx n="94" d="100"/>
          <a:sy n="94" d="100"/>
        </p:scale>
        <p:origin x="374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0"/>
            <a:ext cx="2945659" cy="496332"/>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13" y="9428589"/>
            <a:ext cx="2945659" cy="496332"/>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325895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56" y="0"/>
            <a:ext cx="2945659" cy="496332"/>
          </a:xfrm>
          <a:prstGeom prst="rect">
            <a:avLst/>
          </a:prstGeom>
        </p:spPr>
        <p:txBody>
          <a:bodyPr vert="horz" lIns="91440" tIns="45720" rIns="91440" bIns="45720" rtlCol="0"/>
          <a:lstStyle>
            <a:lvl1pPr algn="r">
              <a:defRPr sz="1200"/>
            </a:lvl1pPr>
          </a:lstStyle>
          <a:p>
            <a:fld id="{B98251AA-7DC8-47CF-A1A2-62F401B14FA5}" type="datetime1">
              <a:rPr lang="fr-FR" smtClean="0"/>
              <a:t>07/02/2017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60"/>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3" y="9428589"/>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56" y="9428589"/>
            <a:ext cx="2945659" cy="496332"/>
          </a:xfrm>
          <a:prstGeom prst="rect">
            <a:avLst/>
          </a:prstGeom>
        </p:spPr>
        <p:txBody>
          <a:bodyPr vert="horz" lIns="91440" tIns="45720" rIns="91440" bIns="45720" rtlCol="0" anchor="b"/>
          <a:lstStyle>
            <a:lvl1pPr algn="r">
              <a:defRPr sz="1200"/>
            </a:lvl1pPr>
          </a:lstStyle>
          <a:p>
            <a:fld id="{21E746AF-3F8E-CD40-8921-2644C0D94CD5}" type="slidenum">
              <a:rPr lang="fr-FR" smtClean="0"/>
              <a:t>‹N°›</a:t>
            </a:fld>
            <a:endParaRPr lang="fr-FR"/>
          </a:p>
        </p:txBody>
      </p:sp>
    </p:spTree>
    <p:extLst>
      <p:ext uri="{BB962C8B-B14F-4D97-AF65-F5344CB8AC3E}">
        <p14:creationId xmlns:p14="http://schemas.microsoft.com/office/powerpoint/2010/main" val="325744163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a:t>
            </a:fld>
            <a:endParaRPr lang="fr-FR"/>
          </a:p>
        </p:txBody>
      </p:sp>
    </p:spTree>
    <p:extLst>
      <p:ext uri="{BB962C8B-B14F-4D97-AF65-F5344CB8AC3E}">
        <p14:creationId xmlns:p14="http://schemas.microsoft.com/office/powerpoint/2010/main" val="58966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a:t>
            </a:fld>
            <a:endParaRPr lang="fr-FR"/>
          </a:p>
        </p:txBody>
      </p:sp>
    </p:spTree>
    <p:extLst>
      <p:ext uri="{BB962C8B-B14F-4D97-AF65-F5344CB8AC3E}">
        <p14:creationId xmlns:p14="http://schemas.microsoft.com/office/powerpoint/2010/main" val="34305809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100</a:t>
            </a:fld>
            <a:endParaRPr lang="fr-FR"/>
          </a:p>
        </p:txBody>
      </p:sp>
    </p:spTree>
    <p:extLst>
      <p:ext uri="{BB962C8B-B14F-4D97-AF65-F5344CB8AC3E}">
        <p14:creationId xmlns:p14="http://schemas.microsoft.com/office/powerpoint/2010/main" val="10013693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101</a:t>
            </a:fld>
            <a:endParaRPr lang="fr-FR"/>
          </a:p>
        </p:txBody>
      </p:sp>
    </p:spTree>
    <p:extLst>
      <p:ext uri="{BB962C8B-B14F-4D97-AF65-F5344CB8AC3E}">
        <p14:creationId xmlns:p14="http://schemas.microsoft.com/office/powerpoint/2010/main" val="4350937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102</a:t>
            </a:fld>
            <a:endParaRPr lang="fr-FR"/>
          </a:p>
        </p:txBody>
      </p:sp>
    </p:spTree>
    <p:extLst>
      <p:ext uri="{BB962C8B-B14F-4D97-AF65-F5344CB8AC3E}">
        <p14:creationId xmlns:p14="http://schemas.microsoft.com/office/powerpoint/2010/main" val="33221581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103</a:t>
            </a:fld>
            <a:endParaRPr lang="fr-FR"/>
          </a:p>
        </p:txBody>
      </p:sp>
    </p:spTree>
    <p:extLst>
      <p:ext uri="{BB962C8B-B14F-4D97-AF65-F5344CB8AC3E}">
        <p14:creationId xmlns:p14="http://schemas.microsoft.com/office/powerpoint/2010/main" val="38574956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104</a:t>
            </a:fld>
            <a:endParaRPr lang="fr-FR"/>
          </a:p>
        </p:txBody>
      </p:sp>
    </p:spTree>
    <p:extLst>
      <p:ext uri="{BB962C8B-B14F-4D97-AF65-F5344CB8AC3E}">
        <p14:creationId xmlns:p14="http://schemas.microsoft.com/office/powerpoint/2010/main" val="10949375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105</a:t>
            </a:fld>
            <a:endParaRPr lang="fr-FR"/>
          </a:p>
        </p:txBody>
      </p:sp>
    </p:spTree>
    <p:extLst>
      <p:ext uri="{BB962C8B-B14F-4D97-AF65-F5344CB8AC3E}">
        <p14:creationId xmlns:p14="http://schemas.microsoft.com/office/powerpoint/2010/main" val="25470034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106</a:t>
            </a:fld>
            <a:endParaRPr lang="fr-FR"/>
          </a:p>
        </p:txBody>
      </p:sp>
    </p:spTree>
    <p:extLst>
      <p:ext uri="{BB962C8B-B14F-4D97-AF65-F5344CB8AC3E}">
        <p14:creationId xmlns:p14="http://schemas.microsoft.com/office/powerpoint/2010/main" val="27903826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107</a:t>
            </a:fld>
            <a:endParaRPr lang="fr-FR"/>
          </a:p>
        </p:txBody>
      </p:sp>
    </p:spTree>
    <p:extLst>
      <p:ext uri="{BB962C8B-B14F-4D97-AF65-F5344CB8AC3E}">
        <p14:creationId xmlns:p14="http://schemas.microsoft.com/office/powerpoint/2010/main" val="20605875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108</a:t>
            </a:fld>
            <a:endParaRPr lang="fr-FR"/>
          </a:p>
        </p:txBody>
      </p:sp>
    </p:spTree>
    <p:extLst>
      <p:ext uri="{BB962C8B-B14F-4D97-AF65-F5344CB8AC3E}">
        <p14:creationId xmlns:p14="http://schemas.microsoft.com/office/powerpoint/2010/main" val="31969952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109</a:t>
            </a:fld>
            <a:endParaRPr lang="fr-FR"/>
          </a:p>
        </p:txBody>
      </p:sp>
    </p:spTree>
    <p:extLst>
      <p:ext uri="{BB962C8B-B14F-4D97-AF65-F5344CB8AC3E}">
        <p14:creationId xmlns:p14="http://schemas.microsoft.com/office/powerpoint/2010/main" val="20994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11</a:t>
            </a:fld>
            <a:endParaRPr lang="fr-FR"/>
          </a:p>
        </p:txBody>
      </p:sp>
    </p:spTree>
    <p:extLst>
      <p:ext uri="{BB962C8B-B14F-4D97-AF65-F5344CB8AC3E}">
        <p14:creationId xmlns:p14="http://schemas.microsoft.com/office/powerpoint/2010/main" val="18995258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110</a:t>
            </a:fld>
            <a:endParaRPr lang="fr-FR"/>
          </a:p>
        </p:txBody>
      </p:sp>
    </p:spTree>
    <p:extLst>
      <p:ext uri="{BB962C8B-B14F-4D97-AF65-F5344CB8AC3E}">
        <p14:creationId xmlns:p14="http://schemas.microsoft.com/office/powerpoint/2010/main" val="25589586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111</a:t>
            </a:fld>
            <a:endParaRPr lang="fr-FR"/>
          </a:p>
        </p:txBody>
      </p:sp>
    </p:spTree>
    <p:extLst>
      <p:ext uri="{BB962C8B-B14F-4D97-AF65-F5344CB8AC3E}">
        <p14:creationId xmlns:p14="http://schemas.microsoft.com/office/powerpoint/2010/main" val="28174632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112</a:t>
            </a:fld>
            <a:endParaRPr lang="fr-FR"/>
          </a:p>
        </p:txBody>
      </p:sp>
    </p:spTree>
    <p:extLst>
      <p:ext uri="{BB962C8B-B14F-4D97-AF65-F5344CB8AC3E}">
        <p14:creationId xmlns:p14="http://schemas.microsoft.com/office/powerpoint/2010/main" val="38119131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113</a:t>
            </a:fld>
            <a:endParaRPr lang="fr-FR"/>
          </a:p>
        </p:txBody>
      </p:sp>
    </p:spTree>
    <p:extLst>
      <p:ext uri="{BB962C8B-B14F-4D97-AF65-F5344CB8AC3E}">
        <p14:creationId xmlns:p14="http://schemas.microsoft.com/office/powerpoint/2010/main" val="216738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12</a:t>
            </a:fld>
            <a:endParaRPr lang="fr-FR"/>
          </a:p>
        </p:txBody>
      </p:sp>
    </p:spTree>
    <p:extLst>
      <p:ext uri="{BB962C8B-B14F-4D97-AF65-F5344CB8AC3E}">
        <p14:creationId xmlns:p14="http://schemas.microsoft.com/office/powerpoint/2010/main" val="286961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13</a:t>
            </a:fld>
            <a:endParaRPr lang="fr-FR"/>
          </a:p>
        </p:txBody>
      </p:sp>
    </p:spTree>
    <p:extLst>
      <p:ext uri="{BB962C8B-B14F-4D97-AF65-F5344CB8AC3E}">
        <p14:creationId xmlns:p14="http://schemas.microsoft.com/office/powerpoint/2010/main" val="148127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14</a:t>
            </a:fld>
            <a:endParaRPr lang="fr-FR"/>
          </a:p>
        </p:txBody>
      </p:sp>
    </p:spTree>
    <p:extLst>
      <p:ext uri="{BB962C8B-B14F-4D97-AF65-F5344CB8AC3E}">
        <p14:creationId xmlns:p14="http://schemas.microsoft.com/office/powerpoint/2010/main" val="251911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15</a:t>
            </a:fld>
            <a:endParaRPr lang="fr-FR"/>
          </a:p>
        </p:txBody>
      </p:sp>
    </p:spTree>
    <p:extLst>
      <p:ext uri="{BB962C8B-B14F-4D97-AF65-F5344CB8AC3E}">
        <p14:creationId xmlns:p14="http://schemas.microsoft.com/office/powerpoint/2010/main" val="169976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16</a:t>
            </a:fld>
            <a:endParaRPr lang="fr-FR"/>
          </a:p>
        </p:txBody>
      </p:sp>
    </p:spTree>
    <p:extLst>
      <p:ext uri="{BB962C8B-B14F-4D97-AF65-F5344CB8AC3E}">
        <p14:creationId xmlns:p14="http://schemas.microsoft.com/office/powerpoint/2010/main" val="263651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17</a:t>
            </a:fld>
            <a:endParaRPr lang="fr-FR"/>
          </a:p>
        </p:txBody>
      </p:sp>
    </p:spTree>
    <p:extLst>
      <p:ext uri="{BB962C8B-B14F-4D97-AF65-F5344CB8AC3E}">
        <p14:creationId xmlns:p14="http://schemas.microsoft.com/office/powerpoint/2010/main" val="247378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18</a:t>
            </a:fld>
            <a:endParaRPr lang="fr-FR"/>
          </a:p>
        </p:txBody>
      </p:sp>
    </p:spTree>
    <p:extLst>
      <p:ext uri="{BB962C8B-B14F-4D97-AF65-F5344CB8AC3E}">
        <p14:creationId xmlns:p14="http://schemas.microsoft.com/office/powerpoint/2010/main" val="143411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19</a:t>
            </a:fld>
            <a:endParaRPr lang="fr-FR"/>
          </a:p>
        </p:txBody>
      </p:sp>
    </p:spTree>
    <p:extLst>
      <p:ext uri="{BB962C8B-B14F-4D97-AF65-F5344CB8AC3E}">
        <p14:creationId xmlns:p14="http://schemas.microsoft.com/office/powerpoint/2010/main" val="33906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a:t>
            </a:fld>
            <a:endParaRPr lang="fr-FR"/>
          </a:p>
        </p:txBody>
      </p:sp>
    </p:spTree>
    <p:extLst>
      <p:ext uri="{BB962C8B-B14F-4D97-AF65-F5344CB8AC3E}">
        <p14:creationId xmlns:p14="http://schemas.microsoft.com/office/powerpoint/2010/main" val="1428622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20</a:t>
            </a:fld>
            <a:endParaRPr lang="fr-FR"/>
          </a:p>
        </p:txBody>
      </p:sp>
    </p:spTree>
    <p:extLst>
      <p:ext uri="{BB962C8B-B14F-4D97-AF65-F5344CB8AC3E}">
        <p14:creationId xmlns:p14="http://schemas.microsoft.com/office/powerpoint/2010/main" val="22433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21</a:t>
            </a:fld>
            <a:endParaRPr lang="fr-FR"/>
          </a:p>
        </p:txBody>
      </p:sp>
    </p:spTree>
    <p:extLst>
      <p:ext uri="{BB962C8B-B14F-4D97-AF65-F5344CB8AC3E}">
        <p14:creationId xmlns:p14="http://schemas.microsoft.com/office/powerpoint/2010/main" val="251607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22</a:t>
            </a:fld>
            <a:endParaRPr lang="fr-FR"/>
          </a:p>
        </p:txBody>
      </p:sp>
    </p:spTree>
    <p:extLst>
      <p:ext uri="{BB962C8B-B14F-4D97-AF65-F5344CB8AC3E}">
        <p14:creationId xmlns:p14="http://schemas.microsoft.com/office/powerpoint/2010/main" val="388906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23</a:t>
            </a:fld>
            <a:endParaRPr lang="fr-FR"/>
          </a:p>
        </p:txBody>
      </p:sp>
    </p:spTree>
    <p:extLst>
      <p:ext uri="{BB962C8B-B14F-4D97-AF65-F5344CB8AC3E}">
        <p14:creationId xmlns:p14="http://schemas.microsoft.com/office/powerpoint/2010/main" val="167547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24</a:t>
            </a:fld>
            <a:endParaRPr lang="fr-FR"/>
          </a:p>
        </p:txBody>
      </p:sp>
    </p:spTree>
    <p:extLst>
      <p:ext uri="{BB962C8B-B14F-4D97-AF65-F5344CB8AC3E}">
        <p14:creationId xmlns:p14="http://schemas.microsoft.com/office/powerpoint/2010/main" val="572416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25</a:t>
            </a:fld>
            <a:endParaRPr lang="fr-FR"/>
          </a:p>
        </p:txBody>
      </p:sp>
    </p:spTree>
    <p:extLst>
      <p:ext uri="{BB962C8B-B14F-4D97-AF65-F5344CB8AC3E}">
        <p14:creationId xmlns:p14="http://schemas.microsoft.com/office/powerpoint/2010/main" val="66559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26</a:t>
            </a:fld>
            <a:endParaRPr lang="fr-FR"/>
          </a:p>
        </p:txBody>
      </p:sp>
    </p:spTree>
    <p:extLst>
      <p:ext uri="{BB962C8B-B14F-4D97-AF65-F5344CB8AC3E}">
        <p14:creationId xmlns:p14="http://schemas.microsoft.com/office/powerpoint/2010/main" val="2297423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27</a:t>
            </a:fld>
            <a:endParaRPr lang="fr-FR"/>
          </a:p>
        </p:txBody>
      </p:sp>
    </p:spTree>
    <p:extLst>
      <p:ext uri="{BB962C8B-B14F-4D97-AF65-F5344CB8AC3E}">
        <p14:creationId xmlns:p14="http://schemas.microsoft.com/office/powerpoint/2010/main" val="1059578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28</a:t>
            </a:fld>
            <a:endParaRPr lang="fr-FR"/>
          </a:p>
        </p:txBody>
      </p:sp>
    </p:spTree>
    <p:extLst>
      <p:ext uri="{BB962C8B-B14F-4D97-AF65-F5344CB8AC3E}">
        <p14:creationId xmlns:p14="http://schemas.microsoft.com/office/powerpoint/2010/main" val="108569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29</a:t>
            </a:fld>
            <a:endParaRPr lang="fr-FR"/>
          </a:p>
        </p:txBody>
      </p:sp>
    </p:spTree>
    <p:extLst>
      <p:ext uri="{BB962C8B-B14F-4D97-AF65-F5344CB8AC3E}">
        <p14:creationId xmlns:p14="http://schemas.microsoft.com/office/powerpoint/2010/main" val="122439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a:t>
            </a:fld>
            <a:endParaRPr lang="fr-FR"/>
          </a:p>
        </p:txBody>
      </p:sp>
    </p:spTree>
    <p:extLst>
      <p:ext uri="{BB962C8B-B14F-4D97-AF65-F5344CB8AC3E}">
        <p14:creationId xmlns:p14="http://schemas.microsoft.com/office/powerpoint/2010/main" val="1711980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30</a:t>
            </a:fld>
            <a:endParaRPr lang="fr-FR"/>
          </a:p>
        </p:txBody>
      </p:sp>
    </p:spTree>
    <p:extLst>
      <p:ext uri="{BB962C8B-B14F-4D97-AF65-F5344CB8AC3E}">
        <p14:creationId xmlns:p14="http://schemas.microsoft.com/office/powerpoint/2010/main" val="374656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31</a:t>
            </a:fld>
            <a:endParaRPr lang="fr-FR"/>
          </a:p>
        </p:txBody>
      </p:sp>
    </p:spTree>
    <p:extLst>
      <p:ext uri="{BB962C8B-B14F-4D97-AF65-F5344CB8AC3E}">
        <p14:creationId xmlns:p14="http://schemas.microsoft.com/office/powerpoint/2010/main" val="3681963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32</a:t>
            </a:fld>
            <a:endParaRPr lang="fr-FR"/>
          </a:p>
        </p:txBody>
      </p:sp>
    </p:spTree>
    <p:extLst>
      <p:ext uri="{BB962C8B-B14F-4D97-AF65-F5344CB8AC3E}">
        <p14:creationId xmlns:p14="http://schemas.microsoft.com/office/powerpoint/2010/main" val="167945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33</a:t>
            </a:fld>
            <a:endParaRPr lang="fr-FR"/>
          </a:p>
        </p:txBody>
      </p:sp>
    </p:spTree>
    <p:extLst>
      <p:ext uri="{BB962C8B-B14F-4D97-AF65-F5344CB8AC3E}">
        <p14:creationId xmlns:p14="http://schemas.microsoft.com/office/powerpoint/2010/main" val="189292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34</a:t>
            </a:fld>
            <a:endParaRPr lang="fr-FR"/>
          </a:p>
        </p:txBody>
      </p:sp>
    </p:spTree>
    <p:extLst>
      <p:ext uri="{BB962C8B-B14F-4D97-AF65-F5344CB8AC3E}">
        <p14:creationId xmlns:p14="http://schemas.microsoft.com/office/powerpoint/2010/main" val="4200695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35</a:t>
            </a:fld>
            <a:endParaRPr lang="fr-FR"/>
          </a:p>
        </p:txBody>
      </p:sp>
    </p:spTree>
    <p:extLst>
      <p:ext uri="{BB962C8B-B14F-4D97-AF65-F5344CB8AC3E}">
        <p14:creationId xmlns:p14="http://schemas.microsoft.com/office/powerpoint/2010/main" val="2101784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36</a:t>
            </a:fld>
            <a:endParaRPr lang="fr-FR"/>
          </a:p>
        </p:txBody>
      </p:sp>
    </p:spTree>
    <p:extLst>
      <p:ext uri="{BB962C8B-B14F-4D97-AF65-F5344CB8AC3E}">
        <p14:creationId xmlns:p14="http://schemas.microsoft.com/office/powerpoint/2010/main" val="3195114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37</a:t>
            </a:fld>
            <a:endParaRPr lang="fr-FR"/>
          </a:p>
        </p:txBody>
      </p:sp>
    </p:spTree>
    <p:extLst>
      <p:ext uri="{BB962C8B-B14F-4D97-AF65-F5344CB8AC3E}">
        <p14:creationId xmlns:p14="http://schemas.microsoft.com/office/powerpoint/2010/main" val="2161501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38</a:t>
            </a:fld>
            <a:endParaRPr lang="fr-FR"/>
          </a:p>
        </p:txBody>
      </p:sp>
    </p:spTree>
    <p:extLst>
      <p:ext uri="{BB962C8B-B14F-4D97-AF65-F5344CB8AC3E}">
        <p14:creationId xmlns:p14="http://schemas.microsoft.com/office/powerpoint/2010/main" val="2767330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39</a:t>
            </a:fld>
            <a:endParaRPr lang="fr-FR"/>
          </a:p>
        </p:txBody>
      </p:sp>
    </p:spTree>
    <p:extLst>
      <p:ext uri="{BB962C8B-B14F-4D97-AF65-F5344CB8AC3E}">
        <p14:creationId xmlns:p14="http://schemas.microsoft.com/office/powerpoint/2010/main" val="311400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a:t>
            </a:fld>
            <a:endParaRPr lang="fr-FR"/>
          </a:p>
        </p:txBody>
      </p:sp>
    </p:spTree>
    <p:extLst>
      <p:ext uri="{BB962C8B-B14F-4D97-AF65-F5344CB8AC3E}">
        <p14:creationId xmlns:p14="http://schemas.microsoft.com/office/powerpoint/2010/main" val="1816398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40</a:t>
            </a:fld>
            <a:endParaRPr lang="fr-FR"/>
          </a:p>
        </p:txBody>
      </p:sp>
    </p:spTree>
    <p:extLst>
      <p:ext uri="{BB962C8B-B14F-4D97-AF65-F5344CB8AC3E}">
        <p14:creationId xmlns:p14="http://schemas.microsoft.com/office/powerpoint/2010/main" val="3026393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41</a:t>
            </a:fld>
            <a:endParaRPr lang="fr-FR"/>
          </a:p>
        </p:txBody>
      </p:sp>
    </p:spTree>
    <p:extLst>
      <p:ext uri="{BB962C8B-B14F-4D97-AF65-F5344CB8AC3E}">
        <p14:creationId xmlns:p14="http://schemas.microsoft.com/office/powerpoint/2010/main" val="872845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42</a:t>
            </a:fld>
            <a:endParaRPr lang="fr-FR"/>
          </a:p>
        </p:txBody>
      </p:sp>
    </p:spTree>
    <p:extLst>
      <p:ext uri="{BB962C8B-B14F-4D97-AF65-F5344CB8AC3E}">
        <p14:creationId xmlns:p14="http://schemas.microsoft.com/office/powerpoint/2010/main" val="3692132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43</a:t>
            </a:fld>
            <a:endParaRPr lang="fr-FR"/>
          </a:p>
        </p:txBody>
      </p:sp>
    </p:spTree>
    <p:extLst>
      <p:ext uri="{BB962C8B-B14F-4D97-AF65-F5344CB8AC3E}">
        <p14:creationId xmlns:p14="http://schemas.microsoft.com/office/powerpoint/2010/main" val="3720558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44</a:t>
            </a:fld>
            <a:endParaRPr lang="fr-FR"/>
          </a:p>
        </p:txBody>
      </p:sp>
    </p:spTree>
    <p:extLst>
      <p:ext uri="{BB962C8B-B14F-4D97-AF65-F5344CB8AC3E}">
        <p14:creationId xmlns:p14="http://schemas.microsoft.com/office/powerpoint/2010/main" val="4265162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45</a:t>
            </a:fld>
            <a:endParaRPr lang="fr-FR"/>
          </a:p>
        </p:txBody>
      </p:sp>
    </p:spTree>
    <p:extLst>
      <p:ext uri="{BB962C8B-B14F-4D97-AF65-F5344CB8AC3E}">
        <p14:creationId xmlns:p14="http://schemas.microsoft.com/office/powerpoint/2010/main" val="2759980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46</a:t>
            </a:fld>
            <a:endParaRPr lang="fr-FR"/>
          </a:p>
        </p:txBody>
      </p:sp>
    </p:spTree>
    <p:extLst>
      <p:ext uri="{BB962C8B-B14F-4D97-AF65-F5344CB8AC3E}">
        <p14:creationId xmlns:p14="http://schemas.microsoft.com/office/powerpoint/2010/main" val="1654666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47</a:t>
            </a:fld>
            <a:endParaRPr lang="fr-FR"/>
          </a:p>
        </p:txBody>
      </p:sp>
    </p:spTree>
    <p:extLst>
      <p:ext uri="{BB962C8B-B14F-4D97-AF65-F5344CB8AC3E}">
        <p14:creationId xmlns:p14="http://schemas.microsoft.com/office/powerpoint/2010/main" val="3508739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48</a:t>
            </a:fld>
            <a:endParaRPr lang="fr-FR"/>
          </a:p>
        </p:txBody>
      </p:sp>
    </p:spTree>
    <p:extLst>
      <p:ext uri="{BB962C8B-B14F-4D97-AF65-F5344CB8AC3E}">
        <p14:creationId xmlns:p14="http://schemas.microsoft.com/office/powerpoint/2010/main" val="1404546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49</a:t>
            </a:fld>
            <a:endParaRPr lang="fr-FR"/>
          </a:p>
        </p:txBody>
      </p:sp>
    </p:spTree>
    <p:extLst>
      <p:ext uri="{BB962C8B-B14F-4D97-AF65-F5344CB8AC3E}">
        <p14:creationId xmlns:p14="http://schemas.microsoft.com/office/powerpoint/2010/main" val="273420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a:t>
            </a:fld>
            <a:endParaRPr lang="fr-FR"/>
          </a:p>
        </p:txBody>
      </p:sp>
    </p:spTree>
    <p:extLst>
      <p:ext uri="{BB962C8B-B14F-4D97-AF65-F5344CB8AC3E}">
        <p14:creationId xmlns:p14="http://schemas.microsoft.com/office/powerpoint/2010/main" val="1621275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50</a:t>
            </a:fld>
            <a:endParaRPr lang="fr-FR"/>
          </a:p>
        </p:txBody>
      </p:sp>
    </p:spTree>
    <p:extLst>
      <p:ext uri="{BB962C8B-B14F-4D97-AF65-F5344CB8AC3E}">
        <p14:creationId xmlns:p14="http://schemas.microsoft.com/office/powerpoint/2010/main" val="3958949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51</a:t>
            </a:fld>
            <a:endParaRPr lang="fr-FR"/>
          </a:p>
        </p:txBody>
      </p:sp>
    </p:spTree>
    <p:extLst>
      <p:ext uri="{BB962C8B-B14F-4D97-AF65-F5344CB8AC3E}">
        <p14:creationId xmlns:p14="http://schemas.microsoft.com/office/powerpoint/2010/main" val="1965862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52</a:t>
            </a:fld>
            <a:endParaRPr lang="fr-FR"/>
          </a:p>
        </p:txBody>
      </p:sp>
    </p:spTree>
    <p:extLst>
      <p:ext uri="{BB962C8B-B14F-4D97-AF65-F5344CB8AC3E}">
        <p14:creationId xmlns:p14="http://schemas.microsoft.com/office/powerpoint/2010/main" val="323751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53</a:t>
            </a:fld>
            <a:endParaRPr lang="fr-FR"/>
          </a:p>
        </p:txBody>
      </p:sp>
    </p:spTree>
    <p:extLst>
      <p:ext uri="{BB962C8B-B14F-4D97-AF65-F5344CB8AC3E}">
        <p14:creationId xmlns:p14="http://schemas.microsoft.com/office/powerpoint/2010/main" val="3450943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54</a:t>
            </a:fld>
            <a:endParaRPr lang="fr-FR"/>
          </a:p>
        </p:txBody>
      </p:sp>
    </p:spTree>
    <p:extLst>
      <p:ext uri="{BB962C8B-B14F-4D97-AF65-F5344CB8AC3E}">
        <p14:creationId xmlns:p14="http://schemas.microsoft.com/office/powerpoint/2010/main" val="2440827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55</a:t>
            </a:fld>
            <a:endParaRPr lang="fr-FR"/>
          </a:p>
        </p:txBody>
      </p:sp>
    </p:spTree>
    <p:extLst>
      <p:ext uri="{BB962C8B-B14F-4D97-AF65-F5344CB8AC3E}">
        <p14:creationId xmlns:p14="http://schemas.microsoft.com/office/powerpoint/2010/main" val="32061337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56</a:t>
            </a:fld>
            <a:endParaRPr lang="fr-FR"/>
          </a:p>
        </p:txBody>
      </p:sp>
    </p:spTree>
    <p:extLst>
      <p:ext uri="{BB962C8B-B14F-4D97-AF65-F5344CB8AC3E}">
        <p14:creationId xmlns:p14="http://schemas.microsoft.com/office/powerpoint/2010/main" val="2687620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57</a:t>
            </a:fld>
            <a:endParaRPr lang="fr-FR"/>
          </a:p>
        </p:txBody>
      </p:sp>
    </p:spTree>
    <p:extLst>
      <p:ext uri="{BB962C8B-B14F-4D97-AF65-F5344CB8AC3E}">
        <p14:creationId xmlns:p14="http://schemas.microsoft.com/office/powerpoint/2010/main" val="588157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58</a:t>
            </a:fld>
            <a:endParaRPr lang="fr-FR"/>
          </a:p>
        </p:txBody>
      </p:sp>
    </p:spTree>
    <p:extLst>
      <p:ext uri="{BB962C8B-B14F-4D97-AF65-F5344CB8AC3E}">
        <p14:creationId xmlns:p14="http://schemas.microsoft.com/office/powerpoint/2010/main" val="2330932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59</a:t>
            </a:fld>
            <a:endParaRPr lang="fr-FR"/>
          </a:p>
        </p:txBody>
      </p:sp>
    </p:spTree>
    <p:extLst>
      <p:ext uri="{BB962C8B-B14F-4D97-AF65-F5344CB8AC3E}">
        <p14:creationId xmlns:p14="http://schemas.microsoft.com/office/powerpoint/2010/main" val="244745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a:t>
            </a:fld>
            <a:endParaRPr lang="fr-FR"/>
          </a:p>
        </p:txBody>
      </p:sp>
    </p:spTree>
    <p:extLst>
      <p:ext uri="{BB962C8B-B14F-4D97-AF65-F5344CB8AC3E}">
        <p14:creationId xmlns:p14="http://schemas.microsoft.com/office/powerpoint/2010/main" val="2830741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60</a:t>
            </a:fld>
            <a:endParaRPr lang="fr-FR"/>
          </a:p>
        </p:txBody>
      </p:sp>
    </p:spTree>
    <p:extLst>
      <p:ext uri="{BB962C8B-B14F-4D97-AF65-F5344CB8AC3E}">
        <p14:creationId xmlns:p14="http://schemas.microsoft.com/office/powerpoint/2010/main" val="2416286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61</a:t>
            </a:fld>
            <a:endParaRPr lang="fr-FR"/>
          </a:p>
        </p:txBody>
      </p:sp>
    </p:spTree>
    <p:extLst>
      <p:ext uri="{BB962C8B-B14F-4D97-AF65-F5344CB8AC3E}">
        <p14:creationId xmlns:p14="http://schemas.microsoft.com/office/powerpoint/2010/main" val="1705542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62</a:t>
            </a:fld>
            <a:endParaRPr lang="fr-FR"/>
          </a:p>
        </p:txBody>
      </p:sp>
    </p:spTree>
    <p:extLst>
      <p:ext uri="{BB962C8B-B14F-4D97-AF65-F5344CB8AC3E}">
        <p14:creationId xmlns:p14="http://schemas.microsoft.com/office/powerpoint/2010/main" val="3275443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63</a:t>
            </a:fld>
            <a:endParaRPr lang="fr-FR"/>
          </a:p>
        </p:txBody>
      </p:sp>
    </p:spTree>
    <p:extLst>
      <p:ext uri="{BB962C8B-B14F-4D97-AF65-F5344CB8AC3E}">
        <p14:creationId xmlns:p14="http://schemas.microsoft.com/office/powerpoint/2010/main" val="1607731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64</a:t>
            </a:fld>
            <a:endParaRPr lang="fr-FR"/>
          </a:p>
        </p:txBody>
      </p:sp>
    </p:spTree>
    <p:extLst>
      <p:ext uri="{BB962C8B-B14F-4D97-AF65-F5344CB8AC3E}">
        <p14:creationId xmlns:p14="http://schemas.microsoft.com/office/powerpoint/2010/main" val="1058407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65</a:t>
            </a:fld>
            <a:endParaRPr lang="fr-FR"/>
          </a:p>
        </p:txBody>
      </p:sp>
    </p:spTree>
    <p:extLst>
      <p:ext uri="{BB962C8B-B14F-4D97-AF65-F5344CB8AC3E}">
        <p14:creationId xmlns:p14="http://schemas.microsoft.com/office/powerpoint/2010/main" val="1825468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66</a:t>
            </a:fld>
            <a:endParaRPr lang="fr-FR"/>
          </a:p>
        </p:txBody>
      </p:sp>
    </p:spTree>
    <p:extLst>
      <p:ext uri="{BB962C8B-B14F-4D97-AF65-F5344CB8AC3E}">
        <p14:creationId xmlns:p14="http://schemas.microsoft.com/office/powerpoint/2010/main" val="2078783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67</a:t>
            </a:fld>
            <a:endParaRPr lang="fr-FR"/>
          </a:p>
        </p:txBody>
      </p:sp>
    </p:spTree>
    <p:extLst>
      <p:ext uri="{BB962C8B-B14F-4D97-AF65-F5344CB8AC3E}">
        <p14:creationId xmlns:p14="http://schemas.microsoft.com/office/powerpoint/2010/main" val="14016400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68</a:t>
            </a:fld>
            <a:endParaRPr lang="fr-FR"/>
          </a:p>
        </p:txBody>
      </p:sp>
    </p:spTree>
    <p:extLst>
      <p:ext uri="{BB962C8B-B14F-4D97-AF65-F5344CB8AC3E}">
        <p14:creationId xmlns:p14="http://schemas.microsoft.com/office/powerpoint/2010/main" val="34407648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69</a:t>
            </a:fld>
            <a:endParaRPr lang="fr-FR"/>
          </a:p>
        </p:txBody>
      </p:sp>
    </p:spTree>
    <p:extLst>
      <p:ext uri="{BB962C8B-B14F-4D97-AF65-F5344CB8AC3E}">
        <p14:creationId xmlns:p14="http://schemas.microsoft.com/office/powerpoint/2010/main" val="227512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a:t>
            </a:fld>
            <a:endParaRPr lang="fr-FR"/>
          </a:p>
        </p:txBody>
      </p:sp>
    </p:spTree>
    <p:extLst>
      <p:ext uri="{BB962C8B-B14F-4D97-AF65-F5344CB8AC3E}">
        <p14:creationId xmlns:p14="http://schemas.microsoft.com/office/powerpoint/2010/main" val="36929829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70</a:t>
            </a:fld>
            <a:endParaRPr lang="fr-FR"/>
          </a:p>
        </p:txBody>
      </p:sp>
    </p:spTree>
    <p:extLst>
      <p:ext uri="{BB962C8B-B14F-4D97-AF65-F5344CB8AC3E}">
        <p14:creationId xmlns:p14="http://schemas.microsoft.com/office/powerpoint/2010/main" val="357838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71</a:t>
            </a:fld>
            <a:endParaRPr lang="fr-FR"/>
          </a:p>
        </p:txBody>
      </p:sp>
    </p:spTree>
    <p:extLst>
      <p:ext uri="{BB962C8B-B14F-4D97-AF65-F5344CB8AC3E}">
        <p14:creationId xmlns:p14="http://schemas.microsoft.com/office/powerpoint/2010/main" val="22993235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72</a:t>
            </a:fld>
            <a:endParaRPr lang="fr-FR"/>
          </a:p>
        </p:txBody>
      </p:sp>
    </p:spTree>
    <p:extLst>
      <p:ext uri="{BB962C8B-B14F-4D97-AF65-F5344CB8AC3E}">
        <p14:creationId xmlns:p14="http://schemas.microsoft.com/office/powerpoint/2010/main" val="25436919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73</a:t>
            </a:fld>
            <a:endParaRPr lang="fr-FR"/>
          </a:p>
        </p:txBody>
      </p:sp>
    </p:spTree>
    <p:extLst>
      <p:ext uri="{BB962C8B-B14F-4D97-AF65-F5344CB8AC3E}">
        <p14:creationId xmlns:p14="http://schemas.microsoft.com/office/powerpoint/2010/main" val="4570313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74</a:t>
            </a:fld>
            <a:endParaRPr lang="fr-FR"/>
          </a:p>
        </p:txBody>
      </p:sp>
    </p:spTree>
    <p:extLst>
      <p:ext uri="{BB962C8B-B14F-4D97-AF65-F5344CB8AC3E}">
        <p14:creationId xmlns:p14="http://schemas.microsoft.com/office/powerpoint/2010/main" val="26627495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75</a:t>
            </a:fld>
            <a:endParaRPr lang="fr-FR"/>
          </a:p>
        </p:txBody>
      </p:sp>
    </p:spTree>
    <p:extLst>
      <p:ext uri="{BB962C8B-B14F-4D97-AF65-F5344CB8AC3E}">
        <p14:creationId xmlns:p14="http://schemas.microsoft.com/office/powerpoint/2010/main" val="2500585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76</a:t>
            </a:fld>
            <a:endParaRPr lang="fr-FR"/>
          </a:p>
        </p:txBody>
      </p:sp>
    </p:spTree>
    <p:extLst>
      <p:ext uri="{BB962C8B-B14F-4D97-AF65-F5344CB8AC3E}">
        <p14:creationId xmlns:p14="http://schemas.microsoft.com/office/powerpoint/2010/main" val="38266689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77</a:t>
            </a:fld>
            <a:endParaRPr lang="fr-FR"/>
          </a:p>
        </p:txBody>
      </p:sp>
    </p:spTree>
    <p:extLst>
      <p:ext uri="{BB962C8B-B14F-4D97-AF65-F5344CB8AC3E}">
        <p14:creationId xmlns:p14="http://schemas.microsoft.com/office/powerpoint/2010/main" val="931108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78</a:t>
            </a:fld>
            <a:endParaRPr lang="fr-FR"/>
          </a:p>
        </p:txBody>
      </p:sp>
    </p:spTree>
    <p:extLst>
      <p:ext uri="{BB962C8B-B14F-4D97-AF65-F5344CB8AC3E}">
        <p14:creationId xmlns:p14="http://schemas.microsoft.com/office/powerpoint/2010/main" val="12832788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79</a:t>
            </a:fld>
            <a:endParaRPr lang="fr-FR"/>
          </a:p>
        </p:txBody>
      </p:sp>
    </p:spTree>
    <p:extLst>
      <p:ext uri="{BB962C8B-B14F-4D97-AF65-F5344CB8AC3E}">
        <p14:creationId xmlns:p14="http://schemas.microsoft.com/office/powerpoint/2010/main" val="711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a:t>
            </a:fld>
            <a:endParaRPr lang="fr-FR"/>
          </a:p>
        </p:txBody>
      </p:sp>
    </p:spTree>
    <p:extLst>
      <p:ext uri="{BB962C8B-B14F-4D97-AF65-F5344CB8AC3E}">
        <p14:creationId xmlns:p14="http://schemas.microsoft.com/office/powerpoint/2010/main" val="25794270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80</a:t>
            </a:fld>
            <a:endParaRPr lang="fr-FR"/>
          </a:p>
        </p:txBody>
      </p:sp>
    </p:spTree>
    <p:extLst>
      <p:ext uri="{BB962C8B-B14F-4D97-AF65-F5344CB8AC3E}">
        <p14:creationId xmlns:p14="http://schemas.microsoft.com/office/powerpoint/2010/main" val="27786452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81</a:t>
            </a:fld>
            <a:endParaRPr lang="fr-FR"/>
          </a:p>
        </p:txBody>
      </p:sp>
    </p:spTree>
    <p:extLst>
      <p:ext uri="{BB962C8B-B14F-4D97-AF65-F5344CB8AC3E}">
        <p14:creationId xmlns:p14="http://schemas.microsoft.com/office/powerpoint/2010/main" val="37936487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82</a:t>
            </a:fld>
            <a:endParaRPr lang="fr-FR"/>
          </a:p>
        </p:txBody>
      </p:sp>
    </p:spTree>
    <p:extLst>
      <p:ext uri="{BB962C8B-B14F-4D97-AF65-F5344CB8AC3E}">
        <p14:creationId xmlns:p14="http://schemas.microsoft.com/office/powerpoint/2010/main" val="22424163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83</a:t>
            </a:fld>
            <a:endParaRPr lang="fr-FR"/>
          </a:p>
        </p:txBody>
      </p:sp>
    </p:spTree>
    <p:extLst>
      <p:ext uri="{BB962C8B-B14F-4D97-AF65-F5344CB8AC3E}">
        <p14:creationId xmlns:p14="http://schemas.microsoft.com/office/powerpoint/2010/main" val="8623647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84</a:t>
            </a:fld>
            <a:endParaRPr lang="fr-FR"/>
          </a:p>
        </p:txBody>
      </p:sp>
    </p:spTree>
    <p:extLst>
      <p:ext uri="{BB962C8B-B14F-4D97-AF65-F5344CB8AC3E}">
        <p14:creationId xmlns:p14="http://schemas.microsoft.com/office/powerpoint/2010/main" val="19642015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85</a:t>
            </a:fld>
            <a:endParaRPr lang="fr-FR"/>
          </a:p>
        </p:txBody>
      </p:sp>
    </p:spTree>
    <p:extLst>
      <p:ext uri="{BB962C8B-B14F-4D97-AF65-F5344CB8AC3E}">
        <p14:creationId xmlns:p14="http://schemas.microsoft.com/office/powerpoint/2010/main" val="3486757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86</a:t>
            </a:fld>
            <a:endParaRPr lang="fr-FR"/>
          </a:p>
        </p:txBody>
      </p:sp>
    </p:spTree>
    <p:extLst>
      <p:ext uri="{BB962C8B-B14F-4D97-AF65-F5344CB8AC3E}">
        <p14:creationId xmlns:p14="http://schemas.microsoft.com/office/powerpoint/2010/main" val="30347439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87</a:t>
            </a:fld>
            <a:endParaRPr lang="fr-FR"/>
          </a:p>
        </p:txBody>
      </p:sp>
    </p:spTree>
    <p:extLst>
      <p:ext uri="{BB962C8B-B14F-4D97-AF65-F5344CB8AC3E}">
        <p14:creationId xmlns:p14="http://schemas.microsoft.com/office/powerpoint/2010/main" val="20727214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88</a:t>
            </a:fld>
            <a:endParaRPr lang="fr-FR"/>
          </a:p>
        </p:txBody>
      </p:sp>
    </p:spTree>
    <p:extLst>
      <p:ext uri="{BB962C8B-B14F-4D97-AF65-F5344CB8AC3E}">
        <p14:creationId xmlns:p14="http://schemas.microsoft.com/office/powerpoint/2010/main" val="4032233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89</a:t>
            </a:fld>
            <a:endParaRPr lang="fr-FR"/>
          </a:p>
        </p:txBody>
      </p:sp>
    </p:spTree>
    <p:extLst>
      <p:ext uri="{BB962C8B-B14F-4D97-AF65-F5344CB8AC3E}">
        <p14:creationId xmlns:p14="http://schemas.microsoft.com/office/powerpoint/2010/main" val="321583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a:t>
            </a:fld>
            <a:endParaRPr lang="fr-FR"/>
          </a:p>
        </p:txBody>
      </p:sp>
    </p:spTree>
    <p:extLst>
      <p:ext uri="{BB962C8B-B14F-4D97-AF65-F5344CB8AC3E}">
        <p14:creationId xmlns:p14="http://schemas.microsoft.com/office/powerpoint/2010/main" val="35886074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90</a:t>
            </a:fld>
            <a:endParaRPr lang="fr-FR"/>
          </a:p>
        </p:txBody>
      </p:sp>
    </p:spTree>
    <p:extLst>
      <p:ext uri="{BB962C8B-B14F-4D97-AF65-F5344CB8AC3E}">
        <p14:creationId xmlns:p14="http://schemas.microsoft.com/office/powerpoint/2010/main" val="34013321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91</a:t>
            </a:fld>
            <a:endParaRPr lang="fr-FR"/>
          </a:p>
        </p:txBody>
      </p:sp>
    </p:spTree>
    <p:extLst>
      <p:ext uri="{BB962C8B-B14F-4D97-AF65-F5344CB8AC3E}">
        <p14:creationId xmlns:p14="http://schemas.microsoft.com/office/powerpoint/2010/main" val="26116020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92</a:t>
            </a:fld>
            <a:endParaRPr lang="fr-FR"/>
          </a:p>
        </p:txBody>
      </p:sp>
    </p:spTree>
    <p:extLst>
      <p:ext uri="{BB962C8B-B14F-4D97-AF65-F5344CB8AC3E}">
        <p14:creationId xmlns:p14="http://schemas.microsoft.com/office/powerpoint/2010/main" val="42609821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93</a:t>
            </a:fld>
            <a:endParaRPr lang="fr-FR"/>
          </a:p>
        </p:txBody>
      </p:sp>
    </p:spTree>
    <p:extLst>
      <p:ext uri="{BB962C8B-B14F-4D97-AF65-F5344CB8AC3E}">
        <p14:creationId xmlns:p14="http://schemas.microsoft.com/office/powerpoint/2010/main" val="39096528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94</a:t>
            </a:fld>
            <a:endParaRPr lang="fr-FR"/>
          </a:p>
        </p:txBody>
      </p:sp>
    </p:spTree>
    <p:extLst>
      <p:ext uri="{BB962C8B-B14F-4D97-AF65-F5344CB8AC3E}">
        <p14:creationId xmlns:p14="http://schemas.microsoft.com/office/powerpoint/2010/main" val="11435688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95</a:t>
            </a:fld>
            <a:endParaRPr lang="fr-FR"/>
          </a:p>
        </p:txBody>
      </p:sp>
    </p:spTree>
    <p:extLst>
      <p:ext uri="{BB962C8B-B14F-4D97-AF65-F5344CB8AC3E}">
        <p14:creationId xmlns:p14="http://schemas.microsoft.com/office/powerpoint/2010/main" val="10899639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96</a:t>
            </a:fld>
            <a:endParaRPr lang="fr-FR"/>
          </a:p>
        </p:txBody>
      </p:sp>
    </p:spTree>
    <p:extLst>
      <p:ext uri="{BB962C8B-B14F-4D97-AF65-F5344CB8AC3E}">
        <p14:creationId xmlns:p14="http://schemas.microsoft.com/office/powerpoint/2010/main" val="1150065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97</a:t>
            </a:fld>
            <a:endParaRPr lang="fr-FR"/>
          </a:p>
        </p:txBody>
      </p:sp>
    </p:spTree>
    <p:extLst>
      <p:ext uri="{BB962C8B-B14F-4D97-AF65-F5344CB8AC3E}">
        <p14:creationId xmlns:p14="http://schemas.microsoft.com/office/powerpoint/2010/main" val="34704424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98</a:t>
            </a:fld>
            <a:endParaRPr lang="fr-FR"/>
          </a:p>
        </p:txBody>
      </p:sp>
    </p:spTree>
    <p:extLst>
      <p:ext uri="{BB962C8B-B14F-4D97-AF65-F5344CB8AC3E}">
        <p14:creationId xmlns:p14="http://schemas.microsoft.com/office/powerpoint/2010/main" val="9933411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746AF-3F8E-CD40-8921-2644C0D94CD5}" type="slidenum">
              <a:rPr lang="fr-FR" smtClean="0"/>
              <a:t>99</a:t>
            </a:fld>
            <a:endParaRPr lang="fr-FR"/>
          </a:p>
        </p:txBody>
      </p:sp>
    </p:spTree>
    <p:extLst>
      <p:ext uri="{BB962C8B-B14F-4D97-AF65-F5344CB8AC3E}">
        <p14:creationId xmlns:p14="http://schemas.microsoft.com/office/powerpoint/2010/main" val="414797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e la date 3"/>
          <p:cNvSpPr txBox="1">
            <a:spLocks/>
          </p:cNvSpPr>
          <p:nvPr userDrawn="1"/>
        </p:nvSpPr>
        <p:spPr>
          <a:xfrm>
            <a:off x="6854662" y="6617874"/>
            <a:ext cx="2133600" cy="211382"/>
          </a:xfrm>
          <a:prstGeom prst="rect">
            <a:avLst/>
          </a:prstGeom>
        </p:spPr>
        <p:txBody>
          <a:bodyPr/>
          <a:lstStyle>
            <a:defPPr>
              <a:defRPr lang="fr-FR"/>
            </a:defPPr>
            <a:lvl1pPr marL="0" algn="l" defTabSz="457200" rtl="0" eaLnBrk="1" latinLnBrk="0" hangingPunct="1">
              <a:defRPr sz="1200" kern="1200">
                <a:solidFill>
                  <a:schemeClr val="tx1"/>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solidFill>
                  <a:schemeClr val="bg1"/>
                </a:solidFill>
              </a:rPr>
              <a:t>www.cdg35.fr</a:t>
            </a:r>
            <a:endParaRPr lang="fr-FR" dirty="0">
              <a:solidFill>
                <a:schemeClr val="bg1"/>
              </a:solidFill>
            </a:endParaRPr>
          </a:p>
        </p:txBody>
      </p:sp>
      <p:sp>
        <p:nvSpPr>
          <p:cNvPr id="14" name="Title 1"/>
          <p:cNvSpPr>
            <a:spLocks noGrp="1"/>
          </p:cNvSpPr>
          <p:nvPr>
            <p:ph type="ctrTitle"/>
          </p:nvPr>
        </p:nvSpPr>
        <p:spPr>
          <a:xfrm>
            <a:off x="822960" y="1901370"/>
            <a:ext cx="7543800" cy="2423741"/>
          </a:xfrm>
          <a:prstGeom prst="rect">
            <a:avLst/>
          </a:prstGeom>
        </p:spPr>
        <p:txBody>
          <a:bodyPr anchor="ctr" anchorCtr="0">
            <a:normAutofit/>
          </a:bodyPr>
          <a:lstStyle>
            <a:lvl1pPr algn="ctr">
              <a:lnSpc>
                <a:spcPct val="85000"/>
              </a:lnSpc>
              <a:defRPr sz="4400" b="1" spc="-50" baseline="0">
                <a:solidFill>
                  <a:srgbClr val="CD1D2C"/>
                </a:solidFill>
              </a:defRPr>
            </a:lvl1pPr>
          </a:lstStyle>
          <a:p>
            <a:r>
              <a:rPr lang="fr-FR" dirty="0" smtClean="0"/>
              <a:t>Modifiez le style du titre</a:t>
            </a:r>
            <a:endParaRPr lang="en-US" dirty="0"/>
          </a:p>
        </p:txBody>
      </p:sp>
      <p:sp>
        <p:nvSpPr>
          <p:cNvPr id="15" name="Subtitle 2"/>
          <p:cNvSpPr>
            <a:spLocks noGrp="1"/>
          </p:cNvSpPr>
          <p:nvPr>
            <p:ph type="subTitle" idx="1"/>
          </p:nvPr>
        </p:nvSpPr>
        <p:spPr>
          <a:xfrm>
            <a:off x="825038" y="4455621"/>
            <a:ext cx="7543800" cy="1143000"/>
          </a:xfrm>
          <a:prstGeom prst="rect">
            <a:avLst/>
          </a:prstGeom>
        </p:spPr>
        <p:txBody>
          <a:bodyPr lIns="91440" rIns="91440">
            <a:normAutofit/>
          </a:bodyPr>
          <a:lstStyle>
            <a:lvl1pPr marL="0" indent="0" algn="ctr">
              <a:buNone/>
              <a:defRPr sz="3200" b="1" cap="none" spc="0" baseline="0">
                <a:solidFill>
                  <a:schemeClr val="bg1">
                    <a:lumMod val="50000"/>
                  </a:schemeClr>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Tree>
    <p:extLst>
      <p:ext uri="{BB962C8B-B14F-4D97-AF65-F5344CB8AC3E}">
        <p14:creationId xmlns:p14="http://schemas.microsoft.com/office/powerpoint/2010/main" val="12994252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6CA6C6-255C-44E0-B0E1-BC810C87C76C}" type="datetimeFigureOut">
              <a:rPr lang="fr-FR" smtClean="0"/>
              <a:t>07/02/2017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220902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6CA6C6-255C-44E0-B0E1-BC810C87C76C}" type="datetimeFigureOut">
              <a:rPr lang="fr-FR" smtClean="0"/>
              <a:t>07/02/2017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206275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6CA6C6-255C-44E0-B0E1-BC810C87C76C}" type="datetimeFigureOut">
              <a:rPr lang="fr-FR" smtClean="0"/>
              <a:t>07/02/2017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166724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6CA6C6-255C-44E0-B0E1-BC810C87C76C}" type="datetimeFigureOut">
              <a:rPr lang="fr-FR" smtClean="0"/>
              <a:t>07/02/2017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278150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6CA6C6-255C-44E0-B0E1-BC810C87C76C}" type="datetimeFigureOut">
              <a:rPr lang="fr-FR" smtClean="0"/>
              <a:t>07/02/2017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389373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13904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304864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7" name="Title 7"/>
          <p:cNvSpPr>
            <a:spLocks noGrp="1"/>
          </p:cNvSpPr>
          <p:nvPr>
            <p:ph type="title"/>
          </p:nvPr>
        </p:nvSpPr>
        <p:spPr>
          <a:xfrm>
            <a:off x="800100" y="1590865"/>
            <a:ext cx="7543800" cy="847536"/>
          </a:xfrm>
          <a:prstGeom prst="rect">
            <a:avLst/>
          </a:prstGeom>
        </p:spPr>
        <p:txBody>
          <a:bodyPr>
            <a:normAutofit/>
          </a:bodyPr>
          <a:lstStyle>
            <a:lvl1pPr>
              <a:defRPr sz="4000" b="1"/>
            </a:lvl1pPr>
          </a:lstStyle>
          <a:p>
            <a:r>
              <a:rPr lang="fr-FR" smtClean="0"/>
              <a:t>Modifiez le style du titre</a:t>
            </a:r>
            <a:endParaRPr lang="en-US" dirty="0"/>
          </a:p>
        </p:txBody>
      </p:sp>
      <p:sp>
        <p:nvSpPr>
          <p:cNvPr id="8" name="Content Placeholder 2"/>
          <p:cNvSpPr>
            <a:spLocks noGrp="1"/>
          </p:cNvSpPr>
          <p:nvPr>
            <p:ph sz="half" idx="1" hasCustomPrompt="1"/>
          </p:nvPr>
        </p:nvSpPr>
        <p:spPr>
          <a:xfrm>
            <a:off x="800100" y="2553455"/>
            <a:ext cx="3703320" cy="2691940"/>
          </a:xfrm>
          <a:prstGeom prst="rect">
            <a:avLst/>
          </a:prstGeom>
        </p:spPr>
        <p:txBody>
          <a:bodyPr/>
          <a:lstStyle>
            <a:lvl1pPr>
              <a:defRPr sz="2800"/>
            </a:lvl1pPr>
            <a:lvl2pPr>
              <a:defRPr sz="2000"/>
            </a:lvl2pPr>
            <a:lvl3pPr>
              <a:defRPr sz="1800"/>
            </a:lvl3pPr>
            <a:lvl4pPr>
              <a:defRPr sz="1600"/>
            </a:lvl4pPr>
            <a:lvl5pPr>
              <a:defRPr sz="1400"/>
            </a:lvl5pPr>
          </a:lstStyle>
          <a:p>
            <a:pPr lvl="0"/>
            <a:r>
              <a:rPr lang="fr-FR" dirty="0" smtClean="0"/>
              <a:t> 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Content Placeholder 2"/>
          <p:cNvSpPr>
            <a:spLocks noGrp="1"/>
          </p:cNvSpPr>
          <p:nvPr>
            <p:ph sz="half" idx="10" hasCustomPrompt="1"/>
          </p:nvPr>
        </p:nvSpPr>
        <p:spPr>
          <a:xfrm>
            <a:off x="4621616" y="2553455"/>
            <a:ext cx="3703320" cy="2784089"/>
          </a:xfrm>
          <a:prstGeom prst="rect">
            <a:avLst/>
          </a:prstGeom>
        </p:spPr>
        <p:txBody>
          <a:bodyPr/>
          <a:lstStyle>
            <a:lvl1pPr>
              <a:defRPr sz="2800"/>
            </a:lvl1pPr>
            <a:lvl2pPr>
              <a:defRPr sz="2000"/>
            </a:lvl2pPr>
            <a:lvl3pPr>
              <a:defRPr sz="1800"/>
            </a:lvl3pPr>
            <a:lvl4pPr>
              <a:defRPr sz="1800"/>
            </a:lvl4pPr>
            <a:lvl5pPr>
              <a:defRPr sz="1800"/>
            </a:lvl5pPr>
          </a:lstStyle>
          <a:p>
            <a:pPr lvl="0"/>
            <a:r>
              <a:rPr lang="fr-FR" dirty="0" smtClean="0"/>
              <a:t> 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137850189"/>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4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vertical et texte">
    <p:spTree>
      <p:nvGrpSpPr>
        <p:cNvPr id="1" name=""/>
        <p:cNvGrpSpPr/>
        <p:nvPr/>
      </p:nvGrpSpPr>
      <p:grpSpPr>
        <a:xfrm>
          <a:off x="0" y="0"/>
          <a:ext cx="0" cy="0"/>
          <a:chOff x="0" y="0"/>
          <a:chExt cx="0" cy="0"/>
        </a:xfrm>
      </p:grpSpPr>
      <p:sp>
        <p:nvSpPr>
          <p:cNvPr id="3" name="Titre 2"/>
          <p:cNvSpPr>
            <a:spLocks noGrp="1"/>
          </p:cNvSpPr>
          <p:nvPr>
            <p:ph type="title"/>
          </p:nvPr>
        </p:nvSpPr>
        <p:spPr>
          <a:xfrm>
            <a:off x="628650" y="365125"/>
            <a:ext cx="7886700" cy="709913"/>
          </a:xfrm>
          <a:prstGeom prst="rect">
            <a:avLst/>
          </a:prstGeom>
          <a:solidFill>
            <a:srgbClr val="F9423A"/>
          </a:solidFill>
        </p:spPr>
        <p:txBody>
          <a:bodyPr/>
          <a:lstStyle>
            <a:lvl1pPr>
              <a:defRPr sz="3200">
                <a:solidFill>
                  <a:schemeClr val="bg1"/>
                </a:solidFill>
              </a:defRPr>
            </a:lvl1pPr>
          </a:lstStyle>
          <a:p>
            <a:r>
              <a:rPr lang="fr-FR" dirty="0" smtClean="0"/>
              <a:t>Modifiez le style du titre</a:t>
            </a:r>
            <a:endParaRPr lang="fr-FR" dirty="0"/>
          </a:p>
        </p:txBody>
      </p:sp>
      <p:sp>
        <p:nvSpPr>
          <p:cNvPr id="6" name="Espace réservé du contenu 5"/>
          <p:cNvSpPr>
            <a:spLocks noGrp="1"/>
          </p:cNvSpPr>
          <p:nvPr>
            <p:ph sz="quarter" idx="10"/>
          </p:nvPr>
        </p:nvSpPr>
        <p:spPr>
          <a:xfrm>
            <a:off x="628650" y="1593850"/>
            <a:ext cx="7886700" cy="418941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079392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a:prstGeom prst="rect">
            <a:avLst/>
          </a:prstGeom>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a:prstGeom prst="rect">
            <a:avLst/>
          </a:prstGeo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a:xfrm rot="5400000">
            <a:off x="7589520" y="1081851"/>
            <a:ext cx="2011680" cy="384048"/>
          </a:xfrm>
          <a:prstGeom prst="rect">
            <a:avLst/>
          </a:prstGeom>
        </p:spPr>
        <p:txBody>
          <a:bodyPr rtlCol="0"/>
          <a:lstStyle/>
          <a:p>
            <a:endParaRPr lang="fr-FR"/>
          </a:p>
        </p:txBody>
      </p:sp>
      <p:sp>
        <p:nvSpPr>
          <p:cNvPr id="9" name="Espace réservé du numéro de diapositive 8"/>
          <p:cNvSpPr>
            <a:spLocks noGrp="1"/>
          </p:cNvSpPr>
          <p:nvPr>
            <p:ph type="sldNum" sz="quarter" idx="15"/>
          </p:nvPr>
        </p:nvSpPr>
        <p:spPr>
          <a:xfrm>
            <a:off x="8129016" y="5734050"/>
            <a:ext cx="609600" cy="521208"/>
          </a:xfrm>
          <a:prstGeom prst="rect">
            <a:avLst/>
          </a:prstGeom>
        </p:spPr>
        <p:txBody>
          <a:bodyPr rtlCol="0"/>
          <a:lstStyle/>
          <a:p>
            <a:fld id="{6E3F9515-A763-4D14-AC71-B154AE23D4FB}" type="slidenum">
              <a:rPr lang="fr-FR" smtClean="0"/>
              <a:t>‹N°›</a:t>
            </a:fld>
            <a:endParaRPr lang="fr-FR"/>
          </a:p>
        </p:txBody>
      </p:sp>
      <p:sp>
        <p:nvSpPr>
          <p:cNvPr id="10" name="Espace réservé du pied de page 9"/>
          <p:cNvSpPr>
            <a:spLocks noGrp="1"/>
          </p:cNvSpPr>
          <p:nvPr>
            <p:ph type="ftr" sz="quarter" idx="16"/>
          </p:nvPr>
        </p:nvSpPr>
        <p:spPr>
          <a:xfrm rot="5400000">
            <a:off x="6990186" y="3737240"/>
            <a:ext cx="3200400" cy="365760"/>
          </a:xfrm>
          <a:prstGeom prst="rect">
            <a:avLst/>
          </a:prstGeom>
        </p:spPr>
        <p:txBody>
          <a:bodyPr rtlCol="0"/>
          <a:lstStyle/>
          <a:p>
            <a:endParaRPr lang="fr-FR"/>
          </a:p>
        </p:txBody>
      </p:sp>
    </p:spTree>
    <p:extLst>
      <p:ext uri="{BB962C8B-B14F-4D97-AF65-F5344CB8AC3E}">
        <p14:creationId xmlns:p14="http://schemas.microsoft.com/office/powerpoint/2010/main" val="425931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244740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222633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402657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6CA6C6-255C-44E0-B0E1-BC810C87C76C}" type="datetimeFigureOut">
              <a:rPr lang="fr-FR" smtClean="0"/>
              <a:t>07/02/2017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4D2881-93A4-434D-A862-DC4E51B00E83}" type="slidenum">
              <a:rPr lang="fr-FR" smtClean="0"/>
              <a:t>‹N°›</a:t>
            </a:fld>
            <a:endParaRPr lang="fr-FR"/>
          </a:p>
        </p:txBody>
      </p:sp>
    </p:spTree>
    <p:extLst>
      <p:ext uri="{BB962C8B-B14F-4D97-AF65-F5344CB8AC3E}">
        <p14:creationId xmlns:p14="http://schemas.microsoft.com/office/powerpoint/2010/main" val="4146079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7"/>
          <a:stretch>
            <a:fillRect/>
          </a:stretch>
        </p:blipFill>
        <p:spPr>
          <a:xfrm>
            <a:off x="0" y="6511338"/>
            <a:ext cx="9144000" cy="348664"/>
          </a:xfrm>
          <a:prstGeom prst="rect">
            <a:avLst/>
          </a:prstGeom>
        </p:spPr>
      </p:pic>
      <p:sp>
        <p:nvSpPr>
          <p:cNvPr id="6" name="Espace réservé de la date 3"/>
          <p:cNvSpPr txBox="1">
            <a:spLocks/>
          </p:cNvSpPr>
          <p:nvPr userDrawn="1"/>
        </p:nvSpPr>
        <p:spPr>
          <a:xfrm>
            <a:off x="6854662" y="6617874"/>
            <a:ext cx="2133600" cy="211382"/>
          </a:xfrm>
          <a:prstGeom prst="rect">
            <a:avLst/>
          </a:prstGeom>
        </p:spPr>
        <p:txBody>
          <a:bodyPr/>
          <a:lstStyle>
            <a:defPPr>
              <a:defRPr lang="fr-FR"/>
            </a:defPPr>
            <a:lvl1pPr marL="0" algn="l" defTabSz="457200" rtl="0" eaLnBrk="1" latinLnBrk="0" hangingPunct="1">
              <a:defRPr sz="1200" kern="1200">
                <a:solidFill>
                  <a:schemeClr val="tx1"/>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solidFill>
                  <a:schemeClr val="bg1"/>
                </a:solidFill>
              </a:rPr>
              <a:t>www.cdg35.fr</a:t>
            </a:r>
            <a:endParaRPr lang="fr-FR" dirty="0">
              <a:solidFill>
                <a:schemeClr val="bg1"/>
              </a:solidFill>
            </a:endParaRPr>
          </a:p>
        </p:txBody>
      </p:sp>
      <p:sp>
        <p:nvSpPr>
          <p:cNvPr id="8" name="ZoneTexte 7"/>
          <p:cNvSpPr txBox="1"/>
          <p:nvPr userDrawn="1"/>
        </p:nvSpPr>
        <p:spPr>
          <a:xfrm>
            <a:off x="800637" y="6408671"/>
            <a:ext cx="3223959"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Trebuchet MS" panose="020B0603020202020204" pitchFamily="34" charset="0"/>
              </a:rPr>
              <a:t>Service Statuts-Rémunération – janvier 2017</a:t>
            </a:r>
          </a:p>
        </p:txBody>
      </p:sp>
      <p:sp>
        <p:nvSpPr>
          <p:cNvPr id="2" name="ZoneTexte 1"/>
          <p:cNvSpPr txBox="1"/>
          <p:nvPr userDrawn="1"/>
        </p:nvSpPr>
        <p:spPr>
          <a:xfrm>
            <a:off x="313518" y="6544110"/>
            <a:ext cx="487120" cy="276999"/>
          </a:xfrm>
          <a:prstGeom prst="rect">
            <a:avLst/>
          </a:prstGeom>
          <a:noFill/>
        </p:spPr>
        <p:txBody>
          <a:bodyPr wrap="square" rtlCol="0">
            <a:spAutoFit/>
          </a:bodyPr>
          <a:lstStyle/>
          <a:p>
            <a:pPr algn="ctr"/>
            <a:fld id="{502730FD-4D6C-43C9-BE47-301DBF2D45BC}"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843128309"/>
      </p:ext>
    </p:extLst>
  </p:cSld>
  <p:clrMap bg1="lt1" tx1="dk1" bg2="lt2" tx2="dk2" accent1="accent1" accent2="accent2" accent3="accent3" accent4="accent4" accent5="accent5" accent6="accent6" hlink="hlink" folHlink="folHlink"/>
  <p:sldLayoutIdLst>
    <p:sldLayoutId id="2147483657" r:id="rId1"/>
    <p:sldLayoutId id="2147483669" r:id="rId2"/>
    <p:sldLayoutId id="2147483670" r:id="rId3"/>
    <p:sldLayoutId id="2147483671" r:id="rId4"/>
    <p:sldLayoutId id="2147483672"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CA6C6-255C-44E0-B0E1-BC810C87C76C}" type="datetimeFigureOut">
              <a:rPr lang="fr-FR" smtClean="0"/>
              <a:t>07/02/2017</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D2881-93A4-434D-A862-DC4E51B00E83}" type="slidenum">
              <a:rPr lang="fr-FR" smtClean="0"/>
              <a:t>‹N°›</a:t>
            </a:fld>
            <a:endParaRPr lang="fr-FR"/>
          </a:p>
        </p:txBody>
      </p:sp>
    </p:spTree>
    <p:extLst>
      <p:ext uri="{BB962C8B-B14F-4D97-AF65-F5344CB8AC3E}">
        <p14:creationId xmlns:p14="http://schemas.microsoft.com/office/powerpoint/2010/main" val="17422387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nracl.retraites.fr/employeur/immatriculation-affiliation/immatriculation/immatriculation-des-collectivites/formulaires-dimmatricul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dc.retraites.fr/portail/spip.php?page=mot&amp;id_mot=48&amp;id_article=11678&amp;cible=_employeur"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hyperlink" Target="https://www.cdc.retraites.fr/portail/spip.php?page=mot&amp;id_mot=48&amp;id_article=11385&amp;cible=_employeur"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hyperlink" Target="https://www.cdc.retraites.fr/portail/spip.php?page=mot&amp;id_mot=69&amp;id_article=6715&amp;cible=_employeur"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09.xml.rels><?xml version="1.0" encoding="UTF-8" standalone="yes"?>
<Relationships xmlns="http://schemas.openxmlformats.org/package/2006/relationships"><Relationship Id="rId3" Type="http://schemas.openxmlformats.org/officeDocument/2006/relationships/hyperlink" Target="https://www.cdc.retraites.fr/portail/IMG/pdf/dads_cnracl_guide_de_correction_anomalies_4_5.xlsx_-_tableau_-_16-03-2015.pdf?cible=_employeur"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www.cdc.retraites.fr/" TargetMode="External"/><Relationship Id="rId2" Type="http://schemas.openxmlformats.org/officeDocument/2006/relationships/notesSlide" Target="../notesSlides/notesSlide112.xml"/><Relationship Id="rId1" Type="http://schemas.openxmlformats.org/officeDocument/2006/relationships/slideLayout" Target="../slideLayouts/slideLayout5.xml"/><Relationship Id="rId5" Type="http://schemas.openxmlformats.org/officeDocument/2006/relationships/image" Target="../media/image32.gif"/><Relationship Id="rId4" Type="http://schemas.openxmlformats.org/officeDocument/2006/relationships/hyperlink" Target="http://www.rafp.fr/"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c.retraites.fr/portail/spip.php?page=mot&amp;id_mot=48&amp;id_article=5740&amp;cible=_actif"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hyperlink" Target="https://www.cdc.retraites.fr/portail/spip.php?page=mot&amp;id_mot=26&amp;id_article=5740&amp;cible=_actif" TargetMode="External"/><Relationship Id="rId4" Type="http://schemas.openxmlformats.org/officeDocument/2006/relationships/hyperlink" Target="https://www.cdc.retraites.fr/portail/spip.php?page=mot&amp;id_mot=27&amp;id_article=5740&amp;cible=_acti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23.tmp"/></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3.tm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nracl.retraites.fr/employeur/immatriculation-affiliation/immatriculation/immatriculation-des-collectivites/formulaires-dimmatricul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c.retraites.fr/spip.php?page=boite_connexion&amp;cible=_employeur"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www.legifrance.gouv.fr/affichTexteArticle.do?idArticle=LEGIARTI000030059010&amp;cidTexte=LEGITEXT000005753112&amp;dateTexte=20150908"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retraites.fr/spip.php?page=boite_connexion&amp;cible=_employeu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http://www.rafp.fr/"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201809" y="1671723"/>
            <a:ext cx="6655324" cy="4832092"/>
          </a:xfrm>
          <a:prstGeom prst="rect">
            <a:avLst/>
          </a:prstGeom>
          <a:noFill/>
        </p:spPr>
        <p:txBody>
          <a:bodyPr wrap="square" rtlCol="0">
            <a:spAutoFit/>
          </a:bodyPr>
          <a:lstStyle/>
          <a:p>
            <a:pPr algn="ctr"/>
            <a:endParaRPr lang="fr-FR" sz="4400" b="1" dirty="0">
              <a:latin typeface="Trebuchet MS" panose="020B0603020202020204" pitchFamily="34" charset="0"/>
            </a:endParaRPr>
          </a:p>
          <a:p>
            <a:pPr algn="ctr"/>
            <a:endParaRPr lang="fr-FR" sz="4400" b="1" dirty="0" smtClean="0">
              <a:latin typeface="Trebuchet MS" panose="020B0603020202020204" pitchFamily="34" charset="0"/>
            </a:endParaRPr>
          </a:p>
          <a:p>
            <a:pPr algn="ctr"/>
            <a:r>
              <a:rPr lang="fr-FR" sz="4400" b="1" dirty="0" smtClean="0">
                <a:latin typeface="Trebuchet MS" panose="020B0603020202020204" pitchFamily="34" charset="0"/>
              </a:rPr>
              <a:t>   Règlementation retraite</a:t>
            </a:r>
          </a:p>
          <a:p>
            <a:pPr algn="ctr"/>
            <a:r>
              <a:rPr lang="fr-FR" sz="4400" b="1" dirty="0" smtClean="0">
                <a:latin typeface="Trebuchet MS" panose="020B0603020202020204" pitchFamily="34" charset="0"/>
              </a:rPr>
              <a:t>CNRACL</a:t>
            </a:r>
            <a:endParaRPr lang="fr-FR" sz="4400" b="1" dirty="0">
              <a:latin typeface="Trebuchet MS" panose="020B0603020202020204" pitchFamily="34" charset="0"/>
            </a:endParaRPr>
          </a:p>
          <a:p>
            <a:pPr algn="ctr"/>
            <a:endParaRPr lang="fr-FR" sz="4400" b="1" dirty="0" smtClean="0">
              <a:latin typeface="Trebuchet MS" panose="020B0603020202020204" pitchFamily="34" charset="0"/>
            </a:endParaRPr>
          </a:p>
          <a:p>
            <a:pPr algn="ctr"/>
            <a:endParaRPr lang="fr-FR" sz="4400" b="1" dirty="0" smtClean="0">
              <a:latin typeface="Trebuchet MS" panose="020B0603020202020204" pitchFamily="34" charset="0"/>
            </a:endParaRPr>
          </a:p>
        </p:txBody>
      </p:sp>
      <p:pic>
        <p:nvPicPr>
          <p:cNvPr id="4" name="Image 3" descr="CDG 35-P-gris 431 + warm red.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5" y="335569"/>
            <a:ext cx="2576217" cy="2107593"/>
          </a:xfrm>
          <a:prstGeom prst="rect">
            <a:avLst/>
          </a:prstGeom>
        </p:spPr>
      </p:pic>
      <p:sp>
        <p:nvSpPr>
          <p:cNvPr id="2" name="Rectangle 1"/>
          <p:cNvSpPr/>
          <p:nvPr/>
        </p:nvSpPr>
        <p:spPr>
          <a:xfrm>
            <a:off x="435525" y="6591300"/>
            <a:ext cx="304800" cy="223837"/>
          </a:xfrm>
          <a:prstGeom prst="rect">
            <a:avLst/>
          </a:prstGeom>
          <a:solidFill>
            <a:srgbClr val="CD1D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9158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165573" y="348635"/>
            <a:ext cx="5134387"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Mutation de masse globale</a:t>
            </a:r>
            <a:endParaRPr lang="fr-FR" sz="2800" dirty="0">
              <a:solidFill>
                <a:srgbClr val="CD1D2C"/>
              </a:solidFill>
              <a:latin typeface="Trebuchet MS" panose="020B0603020202020204" pitchFamily="34" charset="0"/>
            </a:endParaRPr>
          </a:p>
        </p:txBody>
      </p:sp>
      <p:sp>
        <p:nvSpPr>
          <p:cNvPr id="3" name="ZoneTexte 2"/>
          <p:cNvSpPr txBox="1"/>
          <p:nvPr/>
        </p:nvSpPr>
        <p:spPr>
          <a:xfrm>
            <a:off x="636624" y="1064868"/>
            <a:ext cx="8012783" cy="3816429"/>
          </a:xfrm>
          <a:prstGeom prst="rect">
            <a:avLst/>
          </a:prstGeom>
          <a:noFill/>
        </p:spPr>
        <p:txBody>
          <a:bodyPr wrap="square" rtlCol="0">
            <a:spAutoFit/>
          </a:bodyPr>
          <a:lstStyle/>
          <a:p>
            <a:r>
              <a:rPr lang="fr-FR" sz="1600" b="1" dirty="0"/>
              <a:t>C’est la mutation de la totalité des agents d’un ou plusieurs établissements vers un établissement.</a:t>
            </a:r>
            <a:endParaRPr lang="fr-FR" sz="1600" dirty="0"/>
          </a:p>
          <a:p>
            <a:endParaRPr lang="fr-FR" sz="1400" dirty="0" smtClean="0">
              <a:effectLst/>
            </a:endParaRPr>
          </a:p>
          <a:p>
            <a:endParaRPr lang="fr-FR" sz="1400" dirty="0" smtClean="0">
              <a:effectLst/>
            </a:endParaRPr>
          </a:p>
          <a:p>
            <a:pPr marL="285750" indent="-285750">
              <a:buFont typeface="Wingdings" panose="05000000000000000000" pitchFamily="2" charset="2"/>
              <a:buChar char="Ø"/>
            </a:pPr>
            <a:r>
              <a:rPr lang="fr-FR" sz="1400" dirty="0"/>
              <a:t>La mutation des agents a lieu dans un établissement non immatriculé à la </a:t>
            </a:r>
            <a:r>
              <a:rPr lang="fr-FR" sz="1400" dirty="0" smtClean="0"/>
              <a:t>CNRACL</a:t>
            </a:r>
          </a:p>
          <a:p>
            <a:pPr marL="285750" indent="-285750">
              <a:buFont typeface="Wingdings" panose="05000000000000000000" pitchFamily="2" charset="2"/>
              <a:buChar char="Ø"/>
            </a:pPr>
            <a:endParaRPr lang="fr-FR" sz="1400" dirty="0">
              <a:effectLst/>
            </a:endParaRPr>
          </a:p>
          <a:p>
            <a:r>
              <a:rPr lang="fr-FR" sz="1400" dirty="0"/>
              <a:t>La mutation des agents vers le nouvel employeur donne lieu à l’immatriculation de l’établissement.</a:t>
            </a:r>
          </a:p>
          <a:p>
            <a:r>
              <a:rPr lang="fr-FR" sz="1400" dirty="0"/>
              <a:t> </a:t>
            </a:r>
            <a:r>
              <a:rPr lang="fr-FR" sz="1400" dirty="0" smtClean="0"/>
              <a:t>L’employeur </a:t>
            </a:r>
            <a:r>
              <a:rPr lang="fr-FR" sz="1400" dirty="0"/>
              <a:t>complète un </a:t>
            </a:r>
            <a:r>
              <a:rPr lang="fr-FR" sz="1400" dirty="0">
                <a:hlinkClick r:id="rId3" tooltip="ouvre la rubrique Formulaires d'immatriculation dans une nouvelle fenêtre"/>
              </a:rPr>
              <a:t>formulaire d’immatriculation</a:t>
            </a:r>
            <a:r>
              <a:rPr lang="fr-FR" sz="1400" dirty="0"/>
              <a:t> dans lequel il indique les établissements dont le personnel doit être muté sur le nouvel établissement.</a:t>
            </a:r>
          </a:p>
          <a:p>
            <a:endParaRPr lang="fr-FR" sz="1400" dirty="0" smtClean="0">
              <a:effectLst/>
            </a:endParaRPr>
          </a:p>
          <a:p>
            <a:endParaRPr lang="fr-FR" sz="1400" dirty="0" smtClean="0">
              <a:effectLst/>
            </a:endParaRPr>
          </a:p>
          <a:p>
            <a:pPr marL="285750" indent="-285750">
              <a:buFont typeface="Wingdings" panose="05000000000000000000" pitchFamily="2" charset="2"/>
              <a:buChar char="Ø"/>
            </a:pPr>
            <a:r>
              <a:rPr lang="fr-FR" sz="1400" dirty="0"/>
              <a:t>La mutation des agents a lieu dans un établissement déjà immatriculé à la </a:t>
            </a:r>
            <a:r>
              <a:rPr lang="fr-FR" sz="1400" dirty="0" smtClean="0"/>
              <a:t>CNRACL</a:t>
            </a:r>
          </a:p>
          <a:p>
            <a:pPr marL="285750" indent="-285750">
              <a:buFont typeface="Wingdings" panose="05000000000000000000" pitchFamily="2" charset="2"/>
              <a:buChar char="Ø"/>
            </a:pPr>
            <a:endParaRPr lang="fr-FR" sz="1400" dirty="0">
              <a:effectLst/>
            </a:endParaRPr>
          </a:p>
          <a:p>
            <a:r>
              <a:rPr lang="fr-FR" sz="1400" dirty="0"/>
              <a:t>L’employeur d’accueil déjà immatriculé doit contacter le service immatriculation </a:t>
            </a:r>
            <a:r>
              <a:rPr lang="fr-FR" sz="1400" dirty="0">
                <a:hlinkClick r:id="rId4" tooltip=" CNRACL Caisse Nationale de Retraites des Agents des Collectivités Locales "/>
              </a:rPr>
              <a:t>CNRACL</a:t>
            </a:r>
            <a:r>
              <a:rPr lang="fr-FR" sz="1400" dirty="0"/>
              <a:t> via le fax au </a:t>
            </a:r>
            <a:r>
              <a:rPr lang="fr-FR" sz="1400" b="1" dirty="0"/>
              <a:t>05 62 27 80 28</a:t>
            </a:r>
            <a:r>
              <a:rPr lang="fr-FR" sz="1400" dirty="0"/>
              <a:t> en indiquant les coordonnées d’un correspondant à recontacter.</a:t>
            </a:r>
          </a:p>
          <a:p>
            <a:endParaRPr lang="fr-FR" sz="1400" dirty="0">
              <a:effectLst/>
            </a:endParaRPr>
          </a:p>
        </p:txBody>
      </p:sp>
    </p:spTree>
    <p:extLst>
      <p:ext uri="{BB962C8B-B14F-4D97-AF65-F5344CB8AC3E}">
        <p14:creationId xmlns:p14="http://schemas.microsoft.com/office/powerpoint/2010/main" val="1951058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rmAutofit/>
          </a:bodyPr>
          <a:lstStyle/>
          <a:p>
            <a:r>
              <a:rPr lang="fr-FR" sz="2800" dirty="0">
                <a:solidFill>
                  <a:srgbClr val="CD1D2C"/>
                </a:solidFill>
              </a:rPr>
              <a:t>Demande d’avis préalable CNRACL</a:t>
            </a:r>
          </a:p>
        </p:txBody>
      </p:sp>
      <p:sp>
        <p:nvSpPr>
          <p:cNvPr id="5" name="Espace réservé du contenu 4"/>
          <p:cNvSpPr>
            <a:spLocks noGrp="1"/>
          </p:cNvSpPr>
          <p:nvPr>
            <p:ph sz="quarter" idx="1"/>
          </p:nvPr>
        </p:nvSpPr>
        <p:spPr>
          <a:xfrm>
            <a:off x="323528" y="1556792"/>
            <a:ext cx="8219256" cy="5205192"/>
          </a:xfrm>
        </p:spPr>
        <p:txBody>
          <a:bodyPr>
            <a:normAutofit/>
          </a:bodyPr>
          <a:lstStyle/>
          <a:p>
            <a:pPr>
              <a:buFont typeface="Wingdings" panose="05000000000000000000" pitchFamily="2" charset="2"/>
              <a:buChar char="Ø"/>
            </a:pPr>
            <a:r>
              <a:rPr lang="fr-FR" sz="1900" dirty="0"/>
              <a:t>Cette application permet </a:t>
            </a:r>
            <a:r>
              <a:rPr lang="fr-FR" sz="1900" dirty="0" smtClean="0"/>
              <a:t>:</a:t>
            </a:r>
            <a:endParaRPr lang="fr-FR" sz="1900" dirty="0"/>
          </a:p>
          <a:p>
            <a:endParaRPr lang="fr-FR" sz="1900" dirty="0"/>
          </a:p>
          <a:p>
            <a:r>
              <a:rPr lang="fr-FR" sz="1600" dirty="0"/>
              <a:t>Depuis le 01/12/2014, cette application remplace désormais les « </a:t>
            </a:r>
            <a:r>
              <a:rPr lang="fr-FR" sz="1600" dirty="0" err="1"/>
              <a:t>préliquidations</a:t>
            </a:r>
            <a:r>
              <a:rPr lang="fr-FR" sz="1600" dirty="0"/>
              <a:t> avec engagement ».</a:t>
            </a:r>
          </a:p>
          <a:p>
            <a:r>
              <a:rPr lang="fr-FR" sz="1600" dirty="0"/>
              <a:t>Il est fortement conseillé de constituer un dossier dans cette application pour les dossiers complexes tels que </a:t>
            </a:r>
            <a:r>
              <a:rPr lang="fr-FR" sz="1600" dirty="0" smtClean="0"/>
              <a:t>:</a:t>
            </a:r>
          </a:p>
          <a:p>
            <a:endParaRPr lang="fr-FR" sz="1600" dirty="0"/>
          </a:p>
          <a:p>
            <a:pPr lvl="1" algn="just">
              <a:buFont typeface="Trebuchet MS" panose="020B0603020202020204" pitchFamily="34" charset="0"/>
              <a:buChar char="-"/>
            </a:pPr>
            <a:r>
              <a:rPr lang="fr-FR" sz="1400" dirty="0" smtClean="0">
                <a:solidFill>
                  <a:prstClr val="black"/>
                </a:solidFill>
              </a:rPr>
              <a:t>Catégorie </a:t>
            </a:r>
            <a:r>
              <a:rPr lang="fr-FR" sz="1400" dirty="0">
                <a:solidFill>
                  <a:prstClr val="black"/>
                </a:solidFill>
              </a:rPr>
              <a:t>active</a:t>
            </a:r>
          </a:p>
          <a:p>
            <a:pPr lvl="1" algn="just">
              <a:buFont typeface="Trebuchet MS" panose="020B0603020202020204" pitchFamily="34" charset="0"/>
              <a:buChar char="-"/>
            </a:pPr>
            <a:r>
              <a:rPr lang="fr-FR" sz="1400" dirty="0">
                <a:solidFill>
                  <a:prstClr val="black"/>
                </a:solidFill>
              </a:rPr>
              <a:t>Fonctionnaire 15 ans de services et 3 enfants</a:t>
            </a:r>
          </a:p>
          <a:p>
            <a:pPr lvl="1" algn="just">
              <a:buFont typeface="Trebuchet MS" panose="020B0603020202020204" pitchFamily="34" charset="0"/>
              <a:buChar char="-"/>
            </a:pPr>
            <a:r>
              <a:rPr lang="fr-FR" sz="1400" dirty="0">
                <a:solidFill>
                  <a:prstClr val="black"/>
                </a:solidFill>
              </a:rPr>
              <a:t>Fonctionnaire handicapé</a:t>
            </a:r>
          </a:p>
          <a:p>
            <a:pPr lvl="1" algn="just">
              <a:buFont typeface="Trebuchet MS" panose="020B0603020202020204" pitchFamily="34" charset="0"/>
              <a:buChar char="-"/>
            </a:pPr>
            <a:r>
              <a:rPr lang="fr-FR" sz="1400" dirty="0">
                <a:solidFill>
                  <a:prstClr val="black"/>
                </a:solidFill>
              </a:rPr>
              <a:t>Carrière longue </a:t>
            </a:r>
            <a:endParaRPr lang="fr-FR" sz="1400" dirty="0" smtClean="0">
              <a:solidFill>
                <a:prstClr val="black"/>
              </a:solidFill>
            </a:endParaRPr>
          </a:p>
          <a:p>
            <a:pPr lvl="1" algn="just">
              <a:buFont typeface="Trebuchet MS" panose="020B0603020202020204" pitchFamily="34" charset="0"/>
              <a:buChar char="-"/>
            </a:pPr>
            <a:endParaRPr lang="fr-FR" sz="1400" dirty="0">
              <a:solidFill>
                <a:prstClr val="black"/>
              </a:solidFill>
            </a:endParaRPr>
          </a:p>
          <a:p>
            <a:pPr lvl="1" algn="just">
              <a:buFont typeface="Wingdings" panose="05000000000000000000" pitchFamily="2" charset="2"/>
              <a:buChar char="Ø"/>
            </a:pPr>
            <a:r>
              <a:rPr lang="fr-FR" sz="1400" dirty="0">
                <a:solidFill>
                  <a:prstClr val="black"/>
                </a:solidFill>
              </a:rPr>
              <a:t>Transmettre le dossier au CDG35 ainsi que les pièces pour vérification</a:t>
            </a:r>
          </a:p>
          <a:p>
            <a:pPr lvl="1" algn="just">
              <a:buFont typeface="Wingdings" panose="05000000000000000000" pitchFamily="2" charset="2"/>
              <a:buChar char="Ø"/>
            </a:pPr>
            <a:r>
              <a:rPr lang="fr-FR" sz="1400" dirty="0">
                <a:solidFill>
                  <a:prstClr val="black"/>
                </a:solidFill>
              </a:rPr>
              <a:t>La CNRACL examine le dossier et rend un avis (favorable ou défavorable)</a:t>
            </a:r>
          </a:p>
          <a:p>
            <a:pPr lvl="1" algn="just">
              <a:buFont typeface="Wingdings" panose="05000000000000000000" pitchFamily="2" charset="2"/>
              <a:buChar char="Ø"/>
            </a:pPr>
            <a:r>
              <a:rPr lang="fr-FR" sz="1400" dirty="0">
                <a:solidFill>
                  <a:prstClr val="black"/>
                </a:solidFill>
              </a:rPr>
              <a:t>Pas d’obligation de partir à la retraite pour l’agent, ce n’est pas un dossier de pension CNRACL.</a:t>
            </a:r>
          </a:p>
          <a:p>
            <a:endParaRPr lang="fr-FR" dirty="0"/>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100</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400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rmAutofit/>
          </a:bodyPr>
          <a:lstStyle/>
          <a:p>
            <a:r>
              <a:rPr lang="fr-FR" sz="2800" dirty="0">
                <a:solidFill>
                  <a:srgbClr val="CD1D2C"/>
                </a:solidFill>
              </a:rPr>
              <a:t>Liquidation de pension CNRACL</a:t>
            </a:r>
          </a:p>
        </p:txBody>
      </p:sp>
      <p:sp>
        <p:nvSpPr>
          <p:cNvPr id="5" name="Espace réservé du contenu 4"/>
          <p:cNvSpPr>
            <a:spLocks noGrp="1"/>
          </p:cNvSpPr>
          <p:nvPr>
            <p:ph sz="quarter" idx="1"/>
          </p:nvPr>
        </p:nvSpPr>
        <p:spPr>
          <a:xfrm>
            <a:off x="323528" y="1556792"/>
            <a:ext cx="8219256" cy="5205192"/>
          </a:xfrm>
        </p:spPr>
        <p:txBody>
          <a:bodyPr>
            <a:normAutofit/>
          </a:bodyPr>
          <a:lstStyle/>
          <a:p>
            <a:pPr>
              <a:buFont typeface="Wingdings" panose="05000000000000000000" pitchFamily="2" charset="2"/>
              <a:buChar char="Ø"/>
            </a:pPr>
            <a:r>
              <a:rPr lang="fr-FR" sz="1900" dirty="0"/>
              <a:t>Cette application permet </a:t>
            </a:r>
            <a:r>
              <a:rPr lang="fr-FR" sz="1900" dirty="0" smtClean="0"/>
              <a:t>:</a:t>
            </a:r>
            <a:endParaRPr lang="fr-FR" sz="1900" dirty="0"/>
          </a:p>
          <a:p>
            <a:endParaRPr lang="fr-FR" sz="1900" dirty="0"/>
          </a:p>
          <a:p>
            <a:pPr lvl="1">
              <a:buFont typeface="Arial" panose="020B0604020202020204" pitchFamily="34" charset="0"/>
              <a:buChar char="•"/>
            </a:pPr>
            <a:r>
              <a:rPr lang="fr-FR" sz="1400" dirty="0" smtClean="0"/>
              <a:t>De saisir le dossier retraite </a:t>
            </a:r>
            <a:endParaRPr lang="fr-FR" sz="1400" dirty="0"/>
          </a:p>
          <a:p>
            <a:pPr lvl="1">
              <a:buFont typeface="Arial" panose="020B0604020202020204" pitchFamily="34" charset="0"/>
              <a:buChar char="•"/>
            </a:pPr>
            <a:r>
              <a:rPr lang="fr-FR" sz="1400" dirty="0"/>
              <a:t>Le dossier doit être constitué au moins 6 mois avant la date souhaitée de départ à la retraite.</a:t>
            </a:r>
          </a:p>
          <a:p>
            <a:pPr lvl="1">
              <a:buFont typeface="Arial" panose="020B0604020202020204" pitchFamily="34" charset="0"/>
              <a:buChar char="•"/>
            </a:pPr>
            <a:r>
              <a:rPr lang="fr-FR" sz="1400" dirty="0" smtClean="0"/>
              <a:t>Le </a:t>
            </a:r>
            <a:r>
              <a:rPr lang="fr-FR" sz="1400" dirty="0"/>
              <a:t>dossier de liquidation est à constituer pour les départs à la retraite </a:t>
            </a:r>
            <a:r>
              <a:rPr lang="fr-FR" sz="1400" dirty="0" smtClean="0"/>
              <a:t>:</a:t>
            </a:r>
          </a:p>
          <a:p>
            <a:pPr>
              <a:buFont typeface="Trebuchet MS" panose="020B0603020202020204" pitchFamily="34" charset="0"/>
              <a:buChar char="-"/>
            </a:pPr>
            <a:endParaRPr lang="fr-FR" sz="1400" dirty="0" smtClean="0"/>
          </a:p>
          <a:p>
            <a:pPr lvl="2">
              <a:buFont typeface="Trebuchet MS" panose="020B0603020202020204" pitchFamily="34" charset="0"/>
              <a:buChar char="-"/>
            </a:pPr>
            <a:r>
              <a:rPr lang="fr-FR" sz="1200" dirty="0" smtClean="0"/>
              <a:t>à </a:t>
            </a:r>
            <a:r>
              <a:rPr lang="fr-FR" sz="1200" dirty="0"/>
              <a:t>l’âge </a:t>
            </a:r>
            <a:r>
              <a:rPr lang="fr-FR" sz="1200" dirty="0" smtClean="0"/>
              <a:t>légal ou départ anticipé </a:t>
            </a:r>
            <a:r>
              <a:rPr lang="fr-FR" sz="1200" dirty="0"/>
              <a:t>ou à la limite d’âge</a:t>
            </a:r>
            <a:r>
              <a:rPr lang="fr-FR" sz="1200" dirty="0" smtClean="0"/>
              <a:t>,</a:t>
            </a:r>
          </a:p>
          <a:p>
            <a:pPr lvl="2">
              <a:buFont typeface="Trebuchet MS" panose="020B0603020202020204" pitchFamily="34" charset="0"/>
              <a:buChar char="-"/>
            </a:pPr>
            <a:r>
              <a:rPr lang="fr-FR" sz="1200" dirty="0"/>
              <a:t>Invalidité si l’agent est reconnu inapte à ses fonctions ou à toutes fonctions de façon permanente et absolue,</a:t>
            </a:r>
          </a:p>
          <a:p>
            <a:pPr lvl="2">
              <a:buFont typeface="Trebuchet MS" panose="020B0603020202020204" pitchFamily="34" charset="0"/>
              <a:buChar char="-"/>
            </a:pPr>
            <a:r>
              <a:rPr lang="fr-FR" sz="1200" dirty="0"/>
              <a:t>Lorsque la CNRACL a rendu un « avis favorable » pour un dossier étudié dans « demande d’avis préalable » et que l’agent envisage un départ à la retraite,</a:t>
            </a:r>
          </a:p>
          <a:p>
            <a:pPr lvl="2">
              <a:buFont typeface="Trebuchet MS" panose="020B0603020202020204" pitchFamily="34" charset="0"/>
              <a:buChar char="-"/>
            </a:pPr>
            <a:r>
              <a:rPr lang="fr-FR" sz="1200" dirty="0"/>
              <a:t>En réversion en cas de décès du fonctionnaire.</a:t>
            </a:r>
          </a:p>
          <a:p>
            <a:pPr lvl="1">
              <a:buFont typeface="Trebuchet MS" panose="020B0603020202020204" pitchFamily="34" charset="0"/>
              <a:buChar char="-"/>
            </a:pPr>
            <a:endParaRPr lang="fr-FR" sz="1000" dirty="0"/>
          </a:p>
          <a:p>
            <a:pPr marL="285750" indent="-285750">
              <a:buFontTx/>
              <a:buChar char="-"/>
            </a:pPr>
            <a:endParaRPr lang="fr-FR" sz="1400" dirty="0"/>
          </a:p>
          <a:p>
            <a:pPr>
              <a:buFont typeface="Wingdings" panose="05000000000000000000" pitchFamily="2" charset="2"/>
              <a:buChar char="Ø"/>
            </a:pPr>
            <a:r>
              <a:rPr lang="fr-FR" sz="1400" dirty="0"/>
              <a:t>Transmettre le dossier au CDG </a:t>
            </a:r>
            <a:r>
              <a:rPr lang="fr-FR" sz="1400" dirty="0" smtClean="0"/>
              <a:t>ainsi </a:t>
            </a:r>
            <a:r>
              <a:rPr lang="fr-FR" sz="1400" dirty="0"/>
              <a:t>que les pièces papier.</a:t>
            </a:r>
          </a:p>
          <a:p>
            <a:pPr>
              <a:buFont typeface="Wingdings" panose="05000000000000000000" pitchFamily="2" charset="2"/>
              <a:buChar char="Ø"/>
            </a:pPr>
            <a:r>
              <a:rPr lang="fr-FR" sz="1400" dirty="0"/>
              <a:t>Il est possible de suivre l’état d’avancement du dossier dans le portefeuille « liquidation ».</a:t>
            </a:r>
          </a:p>
          <a:p>
            <a:endParaRPr lang="fr-FR" dirty="0"/>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101</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989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Autofit/>
          </a:bodyPr>
          <a:lstStyle/>
          <a:p>
            <a:r>
              <a:rPr lang="fr-FR" sz="2800" dirty="0">
                <a:solidFill>
                  <a:srgbClr val="CD1D2C"/>
                </a:solidFill>
              </a:rPr>
              <a:t>Liquidation de pension </a:t>
            </a:r>
            <a:r>
              <a:rPr lang="fr-FR" sz="2800" dirty="0" smtClean="0">
                <a:solidFill>
                  <a:srgbClr val="CD1D2C"/>
                </a:solidFill>
              </a:rPr>
              <a:t>CNRACL</a:t>
            </a:r>
            <a:br>
              <a:rPr lang="fr-FR" sz="2800" dirty="0" smtClean="0">
                <a:solidFill>
                  <a:srgbClr val="CD1D2C"/>
                </a:solidFill>
              </a:rPr>
            </a:br>
            <a:r>
              <a:rPr lang="fr-FR" sz="2800" dirty="0" smtClean="0">
                <a:solidFill>
                  <a:srgbClr val="CD1D2C"/>
                </a:solidFill>
              </a:rPr>
              <a:t/>
            </a:r>
            <a:br>
              <a:rPr lang="fr-FR" sz="2800" dirty="0" smtClean="0">
                <a:solidFill>
                  <a:srgbClr val="CD1D2C"/>
                </a:solidFill>
              </a:rPr>
            </a:br>
            <a:r>
              <a:rPr lang="fr-FR" sz="2400" b="1" dirty="0" smtClean="0">
                <a:solidFill>
                  <a:srgbClr val="CD1D2C"/>
                </a:solidFill>
              </a:rPr>
              <a:t>Les </a:t>
            </a:r>
            <a:r>
              <a:rPr lang="fr-FR" sz="2400" b="1" dirty="0">
                <a:solidFill>
                  <a:srgbClr val="CD1D2C"/>
                </a:solidFill>
              </a:rPr>
              <a:t>pièces indispensables à la constitution du dossier :</a:t>
            </a:r>
          </a:p>
        </p:txBody>
      </p:sp>
      <p:sp>
        <p:nvSpPr>
          <p:cNvPr id="5" name="Espace réservé du contenu 4"/>
          <p:cNvSpPr>
            <a:spLocks noGrp="1"/>
          </p:cNvSpPr>
          <p:nvPr>
            <p:ph sz="quarter" idx="1"/>
          </p:nvPr>
        </p:nvSpPr>
        <p:spPr>
          <a:xfrm>
            <a:off x="323528" y="1556792"/>
            <a:ext cx="8219256" cy="5205192"/>
          </a:xfrm>
        </p:spPr>
        <p:txBody>
          <a:bodyPr>
            <a:normAutofit/>
          </a:bodyPr>
          <a:lstStyle/>
          <a:p>
            <a:endParaRPr lang="fr-FR" dirty="0" smtClean="0"/>
          </a:p>
          <a:p>
            <a:r>
              <a:rPr lang="fr-FR" sz="2000" dirty="0" smtClean="0"/>
              <a:t>Les </a:t>
            </a:r>
            <a:r>
              <a:rPr lang="fr-FR" sz="2000" dirty="0"/>
              <a:t>arrêtés et les délibérations</a:t>
            </a:r>
          </a:p>
          <a:p>
            <a:r>
              <a:rPr lang="fr-FR" sz="2000" dirty="0">
                <a:latin typeface="Trebuchet MS" panose="020B0603020202020204" pitchFamily="34" charset="0"/>
              </a:rPr>
              <a:t>Les pièces d’état civil : livret de famille tenu à jour, extrait d’acte de naissance ou de décès avec l’ensemble des mentions marginales</a:t>
            </a:r>
          </a:p>
          <a:p>
            <a:r>
              <a:rPr lang="fr-FR" sz="2000" dirty="0">
                <a:latin typeface="Trebuchet MS" panose="020B0603020202020204" pitchFamily="34" charset="0"/>
              </a:rPr>
              <a:t>Jugement de divorce si l’agent est parent d’au moins 3 enfants</a:t>
            </a:r>
          </a:p>
          <a:p>
            <a:r>
              <a:rPr lang="fr-FR" sz="2000" dirty="0">
                <a:latin typeface="Trebuchet MS" panose="020B0603020202020204" pitchFamily="34" charset="0"/>
              </a:rPr>
              <a:t>Le relevé d’identité bancaire mentionnant le BIC et l’IBAN</a:t>
            </a:r>
          </a:p>
          <a:p>
            <a:r>
              <a:rPr lang="fr-FR" sz="2000" dirty="0">
                <a:latin typeface="Trebuchet MS" panose="020B0603020202020204" pitchFamily="34" charset="0"/>
              </a:rPr>
              <a:t>L’avis de non-imposition</a:t>
            </a:r>
          </a:p>
          <a:p>
            <a:r>
              <a:rPr lang="fr-FR" sz="2000" dirty="0">
                <a:latin typeface="Trebuchet MS" panose="020B0603020202020204" pitchFamily="34" charset="0"/>
              </a:rPr>
              <a:t>L’état signalétique des services militaires</a:t>
            </a:r>
          </a:p>
          <a:p>
            <a:r>
              <a:rPr lang="fr-FR" sz="2000" dirty="0">
                <a:latin typeface="Trebuchet MS" panose="020B0603020202020204" pitchFamily="34" charset="0"/>
              </a:rPr>
              <a:t>Le relevé de la CARSAT (pour les dossiers carrière longue)</a:t>
            </a:r>
          </a:p>
          <a:p>
            <a:r>
              <a:rPr lang="fr-FR" sz="2200" dirty="0"/>
              <a:t>…</a:t>
            </a:r>
          </a:p>
          <a:p>
            <a:r>
              <a:rPr lang="fr-FR" sz="2000" dirty="0">
                <a:latin typeface="Trebuchet MS" panose="020B0603020202020204" pitchFamily="34" charset="0"/>
              </a:rPr>
              <a:t>La liste des pièces s’alimente au fur et à mesure de la saisie des données dans le dossier dématérialisé. </a:t>
            </a:r>
          </a:p>
          <a:p>
            <a:pPr marL="0" indent="0">
              <a:buNone/>
            </a:pPr>
            <a:endParaRPr lang="fr-FR" sz="2600"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102</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81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Autofit/>
          </a:bodyPr>
          <a:lstStyle/>
          <a:p>
            <a:r>
              <a:rPr lang="fr-FR" sz="2800" dirty="0" smtClean="0">
                <a:solidFill>
                  <a:srgbClr val="CD1D2C"/>
                </a:solidFill>
              </a:rPr>
              <a:t/>
            </a:r>
            <a:br>
              <a:rPr lang="fr-FR" sz="2800" dirty="0" smtClean="0">
                <a:solidFill>
                  <a:srgbClr val="CD1D2C"/>
                </a:solidFill>
              </a:rPr>
            </a:br>
            <a:r>
              <a:rPr lang="fr-FR" sz="2400" b="1" dirty="0" smtClean="0">
                <a:solidFill>
                  <a:srgbClr val="CD1D2C"/>
                </a:solidFill>
              </a:rPr>
              <a:t>Les étapes pour bien renseigner vos agents </a:t>
            </a:r>
            <a:r>
              <a:rPr lang="fr-FR" sz="2400" b="1" dirty="0">
                <a:solidFill>
                  <a:srgbClr val="CD1D2C"/>
                </a:solidFill>
              </a:rPr>
              <a:t>:</a:t>
            </a:r>
          </a:p>
        </p:txBody>
      </p:sp>
      <p:sp>
        <p:nvSpPr>
          <p:cNvPr id="5" name="Espace réservé du contenu 4"/>
          <p:cNvSpPr>
            <a:spLocks noGrp="1"/>
          </p:cNvSpPr>
          <p:nvPr>
            <p:ph sz="quarter" idx="1"/>
          </p:nvPr>
        </p:nvSpPr>
        <p:spPr>
          <a:xfrm>
            <a:off x="504825" y="1168172"/>
            <a:ext cx="8219256" cy="5205192"/>
          </a:xfrm>
        </p:spPr>
        <p:txBody>
          <a:bodyPr>
            <a:normAutofit fontScale="92500" lnSpcReduction="10000"/>
          </a:bodyPr>
          <a:lstStyle/>
          <a:p>
            <a:r>
              <a:rPr lang="fr-FR" sz="1900" i="1" dirty="0" smtClean="0"/>
              <a:t>Lorsqu’un agent vient vous voir pour connaître son âge de départ en retraite :</a:t>
            </a:r>
          </a:p>
          <a:p>
            <a:endParaRPr lang="fr-FR" sz="1300" dirty="0"/>
          </a:p>
          <a:p>
            <a:pPr lvl="1">
              <a:spcAft>
                <a:spcPts val="600"/>
              </a:spcAft>
            </a:pPr>
            <a:r>
              <a:rPr lang="fr-FR" sz="1600" dirty="0" smtClean="0">
                <a:latin typeface="Trebuchet MS" panose="020B0603020202020204" pitchFamily="34" charset="0"/>
              </a:rPr>
              <a:t>Vous pouvez lui communiquer l’âge légal ainsi que le nombre de trimestres nécessaires pour obtenir le taux plein selon son année de naissance.</a:t>
            </a:r>
          </a:p>
          <a:p>
            <a:pPr lvl="1">
              <a:spcAft>
                <a:spcPts val="600"/>
              </a:spcAft>
            </a:pPr>
            <a:r>
              <a:rPr lang="fr-FR" sz="1600" dirty="0" smtClean="0">
                <a:latin typeface="Trebuchet MS" panose="020B0603020202020204" pitchFamily="34" charset="0"/>
              </a:rPr>
              <a:t>Pour tous les départs anticipés « carrière longue, parent 3 enfants, catégorie active), vous avez la possibilité de faire des simulations de calcul sur la plateforme. </a:t>
            </a:r>
          </a:p>
          <a:p>
            <a:pPr lvl="1"/>
            <a:r>
              <a:rPr lang="fr-FR" sz="1600" dirty="0" smtClean="0">
                <a:latin typeface="Trebuchet MS" panose="020B0603020202020204" pitchFamily="34" charset="0"/>
              </a:rPr>
              <a:t>Pour avoir un avis de la CNRACL et vous assurer de la possibilité de départ en carrière longue (surtout s’il y a une carrière dans le privé) il est préférable d’effectuer une demande d’avis préalable sur la plateforme. </a:t>
            </a:r>
          </a:p>
          <a:p>
            <a:pPr marL="457200" lvl="1" indent="0">
              <a:buNone/>
            </a:pPr>
            <a:endParaRPr lang="fr-FR" sz="1600" dirty="0" smtClean="0">
              <a:latin typeface="Trebuchet MS" panose="020B0603020202020204" pitchFamily="34" charset="0"/>
            </a:endParaRPr>
          </a:p>
          <a:p>
            <a:pPr lvl="2">
              <a:buFont typeface="Wingdings" panose="05000000000000000000" pitchFamily="2" charset="2"/>
              <a:buChar char="Ø"/>
            </a:pPr>
            <a:r>
              <a:rPr lang="fr-FR" sz="1400" i="1" dirty="0" smtClean="0">
                <a:latin typeface="Trebuchet MS" panose="020B0603020202020204" pitchFamily="34" charset="0"/>
              </a:rPr>
              <a:t>Cette étape est indispensable pour les dossiers « travailleur handicapé, parent d’enfant invalide, conjoint invalide ». Ces dossiers doivent nous être envoyés pour contrôle avec les pièces justificatives.</a:t>
            </a:r>
          </a:p>
          <a:p>
            <a:pPr lvl="2">
              <a:buFont typeface="Wingdings" panose="05000000000000000000" pitchFamily="2" charset="2"/>
              <a:buChar char="Ø"/>
            </a:pPr>
            <a:endParaRPr lang="fr-FR" sz="1400" i="1" dirty="0" smtClean="0">
              <a:latin typeface="Trebuchet MS" panose="020B0603020202020204" pitchFamily="34" charset="0"/>
            </a:endParaRPr>
          </a:p>
          <a:p>
            <a:pPr lvl="2">
              <a:buFont typeface="Wingdings" panose="05000000000000000000" pitchFamily="2" charset="2"/>
              <a:buChar char="Ø"/>
            </a:pPr>
            <a:r>
              <a:rPr lang="fr-FR" sz="1400" i="1" dirty="0">
                <a:latin typeface="Trebuchet MS" panose="020B0603020202020204" pitchFamily="34" charset="0"/>
              </a:rPr>
              <a:t>Lorsque la CNRACL émet l’avis favorable (à contrôler sur la plateforme), vous pouvez alors imprimer le décompte définitif, en remettre un exemplaire à l’agent et en garder un dans le dossier. L’agent doit ensuite vous informer officiellement (par lettre) de son souhait de partir et de la date souhaitée de départ qui n’est pas obligatoirement la même que celle indiquée lors de l’avis préalable. Vous devez alors demander le dossier en « liquidation de pension », le compléter, prendre votre arrêté de radiation des cadres et transmettre les éléments au CDG.</a:t>
            </a:r>
          </a:p>
          <a:p>
            <a:pPr lvl="1"/>
            <a:endParaRPr lang="fr-FR" sz="2000" dirty="0">
              <a:latin typeface="Trebuchet MS" panose="020B0603020202020204" pitchFamily="34" charset="0"/>
            </a:endParaRPr>
          </a:p>
          <a:p>
            <a:pPr marL="0" indent="0">
              <a:buNone/>
            </a:pPr>
            <a:endParaRPr lang="fr-FR" sz="2600" dirty="0"/>
          </a:p>
        </p:txBody>
      </p:sp>
      <p:sp>
        <p:nvSpPr>
          <p:cNvPr id="3" name="Espace réservé du numéro de diapositive 2"/>
          <p:cNvSpPr>
            <a:spLocks noGrp="1"/>
          </p:cNvSpPr>
          <p:nvPr>
            <p:ph type="sldNum" sz="quarter" idx="15"/>
          </p:nvPr>
        </p:nvSpPr>
        <p:spPr>
          <a:xfrm>
            <a:off x="8295778" y="6054090"/>
            <a:ext cx="609600" cy="521208"/>
          </a:xfrm>
        </p:spPr>
        <p:txBody>
          <a:bodyPr/>
          <a:lstStyle/>
          <a:p>
            <a:fld id="{6E3F9515-A763-4D14-AC71-B154AE23D4FB}" type="slidenum">
              <a:rPr lang="fr-FR" smtClean="0"/>
              <a:t>103</a:t>
            </a:fld>
            <a:endParaRPr lang="fr-FR" dirty="0"/>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012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385740" y="284259"/>
            <a:ext cx="5957740"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Evolution de la plateforme CNRACL</a:t>
            </a:r>
          </a:p>
        </p:txBody>
      </p:sp>
      <p:sp>
        <p:nvSpPr>
          <p:cNvPr id="4" name="ZoneTexte 3"/>
          <p:cNvSpPr txBox="1"/>
          <p:nvPr/>
        </p:nvSpPr>
        <p:spPr>
          <a:xfrm>
            <a:off x="424204" y="953783"/>
            <a:ext cx="8239027" cy="5262979"/>
          </a:xfrm>
          <a:prstGeom prst="rect">
            <a:avLst/>
          </a:prstGeom>
          <a:noFill/>
          <a:ln>
            <a:noFill/>
          </a:ln>
        </p:spPr>
        <p:txBody>
          <a:bodyPr wrap="square" rtlCol="0">
            <a:spAutoFit/>
          </a:bodyPr>
          <a:lstStyle/>
          <a:p>
            <a:r>
              <a:rPr lang="fr-FR" sz="1600" b="1" dirty="0"/>
              <a:t>Evolution espace personnalisé : liste des pièces complémentaires demandées</a:t>
            </a:r>
          </a:p>
          <a:p>
            <a:r>
              <a:rPr lang="fr-FR" sz="1600" b="1" dirty="0"/>
              <a:t>A compter du 23 octobre 2015, le service « Liquidation de pensions </a:t>
            </a:r>
            <a:r>
              <a:rPr lang="fr-FR" sz="1600" b="1" dirty="0">
                <a:hlinkClick r:id="rId3"/>
              </a:rPr>
              <a:t>CNRACL</a:t>
            </a:r>
            <a:r>
              <a:rPr lang="fr-FR" sz="1600" b="1" dirty="0"/>
              <a:t> » de votre espace personnalisé évolue</a:t>
            </a:r>
            <a:r>
              <a:rPr lang="fr-FR" sz="1600" b="1" dirty="0" smtClean="0"/>
              <a:t>.</a:t>
            </a:r>
          </a:p>
          <a:p>
            <a:endParaRPr lang="fr-FR" sz="1600" dirty="0"/>
          </a:p>
          <a:p>
            <a:r>
              <a:rPr lang="fr-FR" sz="1600" dirty="0"/>
              <a:t>Dans la page « Pièces justificatives » de l’onglet « Résultat » d’un dossier de liquidation de pension </a:t>
            </a:r>
            <a:r>
              <a:rPr lang="fr-FR" sz="1600" dirty="0">
                <a:hlinkClick r:id="rId3"/>
              </a:rPr>
              <a:t>CNRACL</a:t>
            </a:r>
            <a:r>
              <a:rPr lang="fr-FR" sz="1600" dirty="0"/>
              <a:t>, vous pourrez désormais visualiser </a:t>
            </a:r>
            <a:r>
              <a:rPr lang="fr-FR" sz="1600" b="1" dirty="0"/>
              <a:t>la liste des pièces complémentaires demandées par le gestionnaire </a:t>
            </a:r>
            <a:r>
              <a:rPr lang="fr-FR" sz="1600" b="1" dirty="0">
                <a:hlinkClick r:id="rId3"/>
              </a:rPr>
              <a:t>CNRACL</a:t>
            </a:r>
            <a:r>
              <a:rPr lang="fr-FR" sz="1600" b="1" dirty="0"/>
              <a:t> du dossier</a:t>
            </a:r>
            <a:r>
              <a:rPr lang="fr-FR" sz="1600" dirty="0" smtClean="0"/>
              <a:t>.</a:t>
            </a:r>
          </a:p>
          <a:p>
            <a:r>
              <a:rPr lang="fr-FR" sz="1600" i="1" dirty="0" smtClean="0"/>
              <a:t>A </a:t>
            </a:r>
            <a:r>
              <a:rPr lang="fr-FR" sz="1600" i="1" dirty="0"/>
              <a:t>noter : pour connaître le détail des pièces relatives à la carrière demandées, il convient de passer la souris sur la mention « Décisions relatives à la carrière </a:t>
            </a:r>
            <a:r>
              <a:rPr lang="fr-FR" sz="1600" i="1" dirty="0" smtClean="0"/>
              <a:t>».</a:t>
            </a:r>
          </a:p>
          <a:p>
            <a:endParaRPr lang="fr-FR" sz="1600" i="1" dirty="0"/>
          </a:p>
          <a:p>
            <a:endParaRPr lang="fr-FR" sz="1600" i="1" dirty="0" smtClean="0"/>
          </a:p>
          <a:p>
            <a:endParaRPr lang="fr-FR" sz="1600" i="1" dirty="0"/>
          </a:p>
          <a:p>
            <a:endParaRPr lang="fr-FR" sz="1600" i="1" dirty="0" smtClean="0"/>
          </a:p>
          <a:p>
            <a:endParaRPr lang="fr-FR" sz="1600" i="1" dirty="0"/>
          </a:p>
          <a:p>
            <a:endParaRPr lang="fr-FR" sz="1600" i="1" dirty="0" smtClean="0"/>
          </a:p>
          <a:p>
            <a:endParaRPr lang="fr-FR" sz="1600" i="1" dirty="0"/>
          </a:p>
          <a:p>
            <a:endParaRPr lang="fr-FR" sz="1600" i="1" dirty="0" smtClean="0"/>
          </a:p>
          <a:p>
            <a:endParaRPr lang="fr-FR" sz="1600" i="1" dirty="0"/>
          </a:p>
          <a:p>
            <a:endParaRPr lang="fr-FR" sz="1600" i="1" dirty="0" smtClean="0"/>
          </a:p>
          <a:p>
            <a:endParaRPr lang="fr-FR" sz="1600" i="1" dirty="0"/>
          </a:p>
          <a:p>
            <a:endParaRPr lang="fr-FR" sz="1600" dirty="0"/>
          </a:p>
        </p:txBody>
      </p:sp>
      <p:pic>
        <p:nvPicPr>
          <p:cNvPr id="5" name="Image 4"/>
          <p:cNvPicPr>
            <a:picLocks noChangeAspect="1"/>
          </p:cNvPicPr>
          <p:nvPr/>
        </p:nvPicPr>
        <p:blipFill>
          <a:blip r:embed="rId4"/>
          <a:stretch>
            <a:fillRect/>
          </a:stretch>
        </p:blipFill>
        <p:spPr>
          <a:xfrm>
            <a:off x="995361" y="3486150"/>
            <a:ext cx="5724525" cy="2864643"/>
          </a:xfrm>
          <a:prstGeom prst="rect">
            <a:avLst/>
          </a:prstGeom>
        </p:spPr>
      </p:pic>
    </p:spTree>
    <p:extLst>
      <p:ext uri="{BB962C8B-B14F-4D97-AF65-F5344CB8AC3E}">
        <p14:creationId xmlns:p14="http://schemas.microsoft.com/office/powerpoint/2010/main" val="1922130776"/>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anomalies</a:t>
            </a:r>
            <a:endParaRPr lang="fr-FR" sz="2800" dirty="0" smtClean="0">
              <a:solidFill>
                <a:srgbClr val="CD1D2C"/>
              </a:solidFill>
              <a:latin typeface="Trebuchet MS" panose="020B0603020202020204" pitchFamily="34" charset="0"/>
            </a:endParaRPr>
          </a:p>
        </p:txBody>
      </p:sp>
      <p:sp>
        <p:nvSpPr>
          <p:cNvPr id="6" name="Rectangle 5"/>
          <p:cNvSpPr/>
          <p:nvPr/>
        </p:nvSpPr>
        <p:spPr>
          <a:xfrm>
            <a:off x="361335" y="1012039"/>
            <a:ext cx="8561439" cy="5324535"/>
          </a:xfrm>
          <a:prstGeom prst="rect">
            <a:avLst/>
          </a:prstGeom>
          <a:ln>
            <a:noFill/>
          </a:ln>
        </p:spPr>
        <p:txBody>
          <a:bodyPr wrap="square">
            <a:spAutoFit/>
          </a:bodyPr>
          <a:lstStyle/>
          <a:p>
            <a:pPr marL="285750" indent="-285750">
              <a:buFont typeface="Wingdings" panose="05000000000000000000" pitchFamily="2" charset="2"/>
              <a:buChar char="Ø"/>
              <a:defRPr/>
            </a:pPr>
            <a:r>
              <a:rPr lang="fr-FR" sz="2000" u="sng" dirty="0"/>
              <a:t>Pour consulter vos déclarations </a:t>
            </a:r>
            <a:r>
              <a:rPr lang="fr-FR" sz="2000" dirty="0"/>
              <a:t>:</a:t>
            </a:r>
          </a:p>
          <a:p>
            <a:pPr marL="285750" indent="-285750">
              <a:buFont typeface="Wingdings" panose="05000000000000000000" pitchFamily="2" charset="2"/>
              <a:buChar char="Ø"/>
              <a:defRPr/>
            </a:pPr>
            <a:endParaRPr lang="fr-FR" sz="2000" dirty="0"/>
          </a:p>
          <a:p>
            <a:pPr marL="285750" indent="-285750">
              <a:spcAft>
                <a:spcPts val="1200"/>
              </a:spcAft>
              <a:buFontTx/>
              <a:buChar char="-"/>
              <a:defRPr/>
            </a:pPr>
            <a:r>
              <a:rPr lang="fr-FR" dirty="0" smtClean="0"/>
              <a:t>Connectez-vous </a:t>
            </a:r>
            <a:r>
              <a:rPr lang="fr-FR" dirty="0"/>
              <a:t>avec votre identifiant et votre code confidentiel à votre espace personnalisé employeur du site Internet </a:t>
            </a:r>
            <a:r>
              <a:rPr lang="fr-FR" dirty="0" smtClean="0"/>
              <a:t>CNRACL</a:t>
            </a:r>
          </a:p>
          <a:p>
            <a:pPr marL="285750" indent="-285750">
              <a:spcAft>
                <a:spcPts val="1200"/>
              </a:spcAft>
              <a:defRPr/>
            </a:pPr>
            <a:r>
              <a:rPr lang="fr-FR" dirty="0" smtClean="0"/>
              <a:t>-   «</a:t>
            </a:r>
            <a:r>
              <a:rPr lang="fr-FR" dirty="0"/>
              <a:t> Accès aux services » dans le menu de gauche</a:t>
            </a:r>
          </a:p>
          <a:p>
            <a:pPr marL="285750" indent="-285750">
              <a:spcAft>
                <a:spcPts val="1200"/>
              </a:spcAft>
              <a:defRPr/>
            </a:pPr>
            <a:r>
              <a:rPr lang="fr-FR" dirty="0"/>
              <a:t>- </a:t>
            </a:r>
            <a:r>
              <a:rPr lang="fr-FR" dirty="0" smtClean="0"/>
              <a:t>  Choisissez </a:t>
            </a:r>
            <a:r>
              <a:rPr lang="fr-FR" dirty="0"/>
              <a:t>le fonds CNRACL</a:t>
            </a:r>
          </a:p>
          <a:p>
            <a:pPr marL="285750" indent="-285750">
              <a:spcAft>
                <a:spcPts val="1200"/>
              </a:spcAft>
              <a:defRPr/>
            </a:pPr>
            <a:r>
              <a:rPr lang="fr-FR" dirty="0"/>
              <a:t>- </a:t>
            </a:r>
            <a:r>
              <a:rPr lang="fr-FR" dirty="0" smtClean="0"/>
              <a:t>  Cliquez </a:t>
            </a:r>
            <a:r>
              <a:rPr lang="fr-FR" dirty="0"/>
              <a:t>sur « Déclarations individuelles CNRACL »</a:t>
            </a:r>
          </a:p>
          <a:p>
            <a:pPr marL="285750" indent="-285750">
              <a:buFontTx/>
              <a:buChar char="-"/>
              <a:defRPr/>
            </a:pPr>
            <a:r>
              <a:rPr lang="fr-FR" dirty="0"/>
              <a:t>Cliquez ensuite sur le numéro d’ordre en rouge et consultez le détail des cotisations déclarées.</a:t>
            </a:r>
          </a:p>
          <a:p>
            <a:pPr marL="285750" indent="-285750">
              <a:buFontTx/>
              <a:buChar char="-"/>
              <a:defRPr/>
            </a:pPr>
            <a:endParaRPr lang="fr-FR" dirty="0"/>
          </a:p>
          <a:p>
            <a:pPr marL="285750" indent="-285750">
              <a:spcAft>
                <a:spcPts val="1200"/>
              </a:spcAft>
              <a:buFont typeface="Wingdings" panose="05000000000000000000" pitchFamily="2" charset="2"/>
              <a:buChar char="Ø"/>
              <a:defRPr/>
            </a:pPr>
            <a:r>
              <a:rPr lang="fr-FR" sz="2000" u="sng" dirty="0"/>
              <a:t>Pour consulter vos notifications </a:t>
            </a:r>
          </a:p>
          <a:p>
            <a:pPr>
              <a:spcAft>
                <a:spcPts val="1200"/>
              </a:spcAft>
              <a:defRPr/>
            </a:pPr>
            <a:r>
              <a:rPr lang="fr-FR" sz="2000" dirty="0"/>
              <a:t>- </a:t>
            </a:r>
            <a:r>
              <a:rPr lang="fr-FR" sz="2000" dirty="0" smtClean="0"/>
              <a:t> </a:t>
            </a:r>
            <a:r>
              <a:rPr lang="fr-FR" dirty="0" smtClean="0"/>
              <a:t>Connectez-vous </a:t>
            </a:r>
            <a:r>
              <a:rPr lang="fr-FR" dirty="0"/>
              <a:t>avec votre identifiant et votre code confidentiel à votre espace personnalisé employeur du site Internet CNRACL</a:t>
            </a:r>
          </a:p>
          <a:p>
            <a:pPr>
              <a:defRPr/>
            </a:pPr>
            <a:r>
              <a:rPr lang="fr-FR" dirty="0"/>
              <a:t>- </a:t>
            </a:r>
            <a:r>
              <a:rPr lang="fr-FR" dirty="0" smtClean="0"/>
              <a:t> « Vos </a:t>
            </a:r>
            <a:r>
              <a:rPr lang="fr-FR" dirty="0"/>
              <a:t>notifications » dans le menu de gauche</a:t>
            </a:r>
          </a:p>
          <a:p>
            <a:pPr marL="285750" indent="-285750">
              <a:buFont typeface="Wingdings" panose="05000000000000000000" pitchFamily="2" charset="2"/>
              <a:buChar char="Ø"/>
              <a:defRPr/>
            </a:pPr>
            <a:endParaRPr lang="fr-FR" sz="2000" dirty="0"/>
          </a:p>
        </p:txBody>
      </p:sp>
    </p:spTree>
    <p:extLst>
      <p:ext uri="{BB962C8B-B14F-4D97-AF65-F5344CB8AC3E}">
        <p14:creationId xmlns:p14="http://schemas.microsoft.com/office/powerpoint/2010/main" val="2870479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284259"/>
            <a:ext cx="8915400"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anomalies</a:t>
            </a:r>
            <a:endParaRPr lang="fr-FR" sz="2800" dirty="0" smtClean="0">
              <a:solidFill>
                <a:srgbClr val="CD1D2C"/>
              </a:solidFill>
              <a:latin typeface="Trebuchet MS" panose="020B0603020202020204" pitchFamily="34" charset="0"/>
            </a:endParaRPr>
          </a:p>
        </p:txBody>
      </p:sp>
      <p:sp>
        <p:nvSpPr>
          <p:cNvPr id="4" name="ZoneTexte 3"/>
          <p:cNvSpPr txBox="1"/>
          <p:nvPr/>
        </p:nvSpPr>
        <p:spPr>
          <a:xfrm>
            <a:off x="424204" y="953783"/>
            <a:ext cx="8239027" cy="7909858"/>
          </a:xfrm>
          <a:prstGeom prst="rect">
            <a:avLst/>
          </a:prstGeom>
          <a:noFill/>
          <a:ln>
            <a:noFill/>
          </a:ln>
        </p:spPr>
        <p:txBody>
          <a:bodyPr wrap="square" rtlCol="0">
            <a:spAutoFit/>
          </a:bodyPr>
          <a:lstStyle/>
          <a:p>
            <a:pPr>
              <a:buFont typeface="Arial" charset="0"/>
              <a:buNone/>
              <a:defRPr/>
            </a:pPr>
            <a:r>
              <a:rPr lang="fr-FR" sz="1600" dirty="0" smtClean="0"/>
              <a:t>Déclaration obligatoire réalisée par les employeurs, précisant les périodes d’emploi et les salaires pour leurs affiliés et les agents accueillis en détachement sur un emploi conduisant à pension.</a:t>
            </a:r>
          </a:p>
          <a:p>
            <a:pPr>
              <a:buFont typeface="Arial" charset="0"/>
              <a:buNone/>
              <a:defRPr/>
            </a:pPr>
            <a:endParaRPr lang="fr-FR" sz="1600" dirty="0" smtClean="0"/>
          </a:p>
          <a:p>
            <a:pPr marL="285750" indent="-285750">
              <a:buFont typeface="Wingdings" panose="05000000000000000000" pitchFamily="2" charset="2"/>
              <a:buChar char="Ø"/>
              <a:defRPr/>
            </a:pPr>
            <a:r>
              <a:rPr lang="fr-FR" sz="1600" dirty="0" smtClean="0"/>
              <a:t>Utilité de la DADS pour la CNRACL, elle permet l’alimentation :</a:t>
            </a:r>
          </a:p>
          <a:p>
            <a:pPr marL="742950" lvl="1" indent="-285750">
              <a:buFont typeface="Arial" panose="020B0604020202020204" pitchFamily="34" charset="0"/>
              <a:buChar char="•"/>
              <a:defRPr/>
            </a:pPr>
            <a:r>
              <a:rPr lang="fr-FR" sz="1600" dirty="0" smtClean="0"/>
              <a:t>Des comptes individuels retraite (CIR) des agents</a:t>
            </a:r>
          </a:p>
          <a:p>
            <a:pPr marL="742950" lvl="1" indent="-285750">
              <a:buFont typeface="Arial" panose="020B0604020202020204" pitchFamily="34" charset="0"/>
              <a:buChar char="•"/>
              <a:defRPr/>
            </a:pPr>
            <a:r>
              <a:rPr lang="fr-FR" sz="1600" dirty="0" smtClean="0"/>
              <a:t>Des comptes financiers des employeurs (CFE)</a:t>
            </a:r>
            <a:endParaRPr lang="fr-FR" sz="1600" dirty="0"/>
          </a:p>
          <a:p>
            <a:pPr>
              <a:buFont typeface="Arial" charset="0"/>
              <a:buNone/>
              <a:defRPr/>
            </a:pPr>
            <a:endParaRPr lang="fr-FR" sz="1600" dirty="0" smtClean="0"/>
          </a:p>
          <a:p>
            <a:pPr>
              <a:buFont typeface="Arial" charset="0"/>
              <a:buNone/>
              <a:defRPr/>
            </a:pPr>
            <a:r>
              <a:rPr lang="fr-FR" sz="1600" dirty="0"/>
              <a:t>Les différents types de déclaration</a:t>
            </a:r>
          </a:p>
          <a:p>
            <a:pPr>
              <a:buFont typeface="Arial" charset="0"/>
              <a:buNone/>
              <a:defRPr/>
            </a:pPr>
            <a:endParaRPr lang="fr-FR" sz="1600" dirty="0"/>
          </a:p>
          <a:p>
            <a:pPr>
              <a:buFont typeface="Arial" charset="0"/>
              <a:buNone/>
              <a:defRPr/>
            </a:pPr>
            <a:r>
              <a:rPr lang="fr-FR" sz="1600" b="1" dirty="0"/>
              <a:t>T</a:t>
            </a:r>
            <a:r>
              <a:rPr lang="fr-FR" sz="1600" b="1" dirty="0" smtClean="0"/>
              <a:t>ype </a:t>
            </a:r>
            <a:r>
              <a:rPr lang="fr-FR" sz="1600" b="1" dirty="0"/>
              <a:t>51 </a:t>
            </a:r>
            <a:r>
              <a:rPr lang="fr-FR" sz="1600" dirty="0" smtClean="0"/>
              <a:t> : </a:t>
            </a:r>
            <a:r>
              <a:rPr lang="fr-FR" sz="1400" dirty="0"/>
              <a:t>déclaration initiale effectuée par la </a:t>
            </a:r>
            <a:r>
              <a:rPr lang="fr-FR" sz="1400" dirty="0" smtClean="0"/>
              <a:t>collectivité (une </a:t>
            </a:r>
            <a:r>
              <a:rPr lang="fr-FR" sz="1400" dirty="0"/>
              <a:t>fois par an au plus tard le 31 janvier de l’année N+1</a:t>
            </a:r>
            <a:r>
              <a:rPr lang="fr-FR" sz="1400" dirty="0" smtClean="0"/>
              <a:t>.)</a:t>
            </a:r>
            <a:endParaRPr lang="fr-FR" sz="1400" dirty="0"/>
          </a:p>
          <a:p>
            <a:pPr>
              <a:buFont typeface="Arial" charset="0"/>
              <a:buNone/>
              <a:defRPr/>
            </a:pPr>
            <a:endParaRPr lang="fr-FR" sz="1400" dirty="0"/>
          </a:p>
          <a:p>
            <a:pPr>
              <a:buFont typeface="Arial" charset="0"/>
              <a:buNone/>
              <a:defRPr/>
            </a:pPr>
            <a:r>
              <a:rPr lang="fr-FR" sz="1600" b="1" dirty="0" smtClean="0"/>
              <a:t>Type 52</a:t>
            </a:r>
            <a:r>
              <a:rPr lang="fr-FR" sz="1600" dirty="0" smtClean="0"/>
              <a:t>  : </a:t>
            </a:r>
            <a:r>
              <a:rPr lang="fr-FR" sz="1400" dirty="0" smtClean="0"/>
              <a:t>déclaration complémentaire (ex : agents oubliés, services non effectifs non transmis)</a:t>
            </a:r>
            <a:endParaRPr lang="fr-FR" sz="1400" dirty="0"/>
          </a:p>
          <a:p>
            <a:pPr>
              <a:buFont typeface="Arial" charset="0"/>
              <a:buNone/>
              <a:defRPr/>
            </a:pPr>
            <a:endParaRPr lang="fr-FR" sz="1600" dirty="0"/>
          </a:p>
          <a:p>
            <a:pPr>
              <a:defRPr/>
            </a:pPr>
            <a:r>
              <a:rPr lang="fr-FR" sz="1600" b="1" dirty="0" smtClean="0"/>
              <a:t>Type 59 :  </a:t>
            </a:r>
            <a:r>
              <a:rPr lang="fr-FR" sz="1400" dirty="0" smtClean="0"/>
              <a:t>déclaration </a:t>
            </a:r>
            <a:r>
              <a:rPr lang="fr-FR" sz="1400" dirty="0"/>
              <a:t>« annule et remplace totale » </a:t>
            </a:r>
            <a:r>
              <a:rPr lang="fr-FR" sz="1400" dirty="0" smtClean="0"/>
              <a:t>Cette </a:t>
            </a:r>
            <a:r>
              <a:rPr lang="fr-FR" sz="1400" dirty="0"/>
              <a:t>déclaration est à utiliser lorsque la collectivité souhaite, soit de sa propre initiative soit à l’initiative de la CNRACL, modifier la totalité de la déclaration précédemment transmise.</a:t>
            </a:r>
          </a:p>
          <a:p>
            <a:pPr>
              <a:buFont typeface="Arial" charset="0"/>
              <a:buNone/>
              <a:defRPr/>
            </a:pPr>
            <a:endParaRPr lang="fr-FR" sz="1600" dirty="0"/>
          </a:p>
          <a:p>
            <a:pPr>
              <a:defRPr/>
            </a:pPr>
            <a:r>
              <a:rPr lang="fr-FR" sz="1600" b="1" dirty="0" smtClean="0"/>
              <a:t>Type 69 :</a:t>
            </a:r>
            <a:r>
              <a:rPr lang="fr-FR" sz="1600" dirty="0" smtClean="0"/>
              <a:t> </a:t>
            </a:r>
            <a:r>
              <a:rPr lang="fr-FR" sz="1400" dirty="0"/>
              <a:t>déclaration « annule et remplace partielle » </a:t>
            </a:r>
            <a:r>
              <a:rPr lang="fr-FR" sz="1400" dirty="0" smtClean="0"/>
              <a:t>Cette </a:t>
            </a:r>
            <a:r>
              <a:rPr lang="fr-FR" sz="1400" dirty="0"/>
              <a:t>déclaration correspond à l’annulation et au remplacement d’une partie de salariés d’une déclaration initiale ou complémentaire. Ce type de déclaration ne peut être transmis qu’en bilatéral ou par saisie sur l’espace personnalisé employeur.</a:t>
            </a:r>
          </a:p>
          <a:p>
            <a:pPr>
              <a:buFont typeface="Arial" charset="0"/>
              <a:buNone/>
              <a:defRPr/>
            </a:pPr>
            <a:endParaRPr lang="fr-FR" sz="1600" dirty="0" smtClean="0"/>
          </a:p>
          <a:p>
            <a:pPr>
              <a:buFont typeface="Arial" charset="0"/>
              <a:buNone/>
              <a:defRPr/>
            </a:pPr>
            <a:endParaRPr lang="fr-FR" sz="1600" dirty="0"/>
          </a:p>
          <a:p>
            <a:pPr>
              <a:buFont typeface="Arial" charset="0"/>
              <a:buNone/>
              <a:defRPr/>
            </a:pPr>
            <a:endParaRPr lang="fr-FR" sz="1600" dirty="0" smtClean="0"/>
          </a:p>
          <a:p>
            <a:pPr>
              <a:buFont typeface="Arial" charset="0"/>
              <a:buNone/>
              <a:defRPr/>
            </a:pPr>
            <a:endParaRPr lang="fr-FR" sz="1600" dirty="0"/>
          </a:p>
          <a:p>
            <a:pPr>
              <a:buFont typeface="Arial" charset="0"/>
              <a:buNone/>
              <a:defRPr/>
            </a:pPr>
            <a:endParaRPr lang="fr-FR" sz="1600" dirty="0" smtClean="0"/>
          </a:p>
          <a:p>
            <a:pPr>
              <a:buFont typeface="Arial" charset="0"/>
              <a:buNone/>
              <a:defRPr/>
            </a:pPr>
            <a:endParaRPr lang="fr-FR" sz="1600" dirty="0"/>
          </a:p>
          <a:p>
            <a:pPr>
              <a:buFont typeface="Arial" charset="0"/>
              <a:buNone/>
              <a:defRPr/>
            </a:pPr>
            <a:endParaRPr lang="fr-FR" sz="1600" dirty="0" smtClean="0"/>
          </a:p>
          <a:p>
            <a:pPr>
              <a:buFont typeface="Arial" charset="0"/>
              <a:buNone/>
              <a:defRPr/>
            </a:pPr>
            <a:endParaRPr lang="fr-FR" sz="1600" dirty="0"/>
          </a:p>
          <a:p>
            <a:pPr>
              <a:buFont typeface="Arial" charset="0"/>
              <a:buNone/>
              <a:defRPr/>
            </a:pPr>
            <a:endParaRPr lang="fr-FR" sz="1600" dirty="0"/>
          </a:p>
        </p:txBody>
      </p:sp>
    </p:spTree>
    <p:extLst>
      <p:ext uri="{BB962C8B-B14F-4D97-AF65-F5344CB8AC3E}">
        <p14:creationId xmlns:p14="http://schemas.microsoft.com/office/powerpoint/2010/main" val="513493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830997"/>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t>
            </a:r>
            <a:r>
              <a:rPr lang="fr-FR" sz="2800" dirty="0" smtClean="0">
                <a:solidFill>
                  <a:srgbClr val="CD1D2C"/>
                </a:solidFill>
                <a:latin typeface="Trebuchet MS" panose="020B0603020202020204" pitchFamily="34" charset="0"/>
              </a:rPr>
              <a:t>anomalies</a:t>
            </a:r>
          </a:p>
          <a:p>
            <a:pPr algn="ctr"/>
            <a:r>
              <a:rPr lang="fr-FR" sz="2000" b="1" dirty="0" smtClean="0">
                <a:latin typeface="Trebuchet MS" panose="020B0603020202020204" pitchFamily="34" charset="0"/>
              </a:rPr>
              <a:t>Anomalie globale</a:t>
            </a:r>
          </a:p>
        </p:txBody>
      </p:sp>
      <p:sp>
        <p:nvSpPr>
          <p:cNvPr id="4" name="ZoneTexte 3"/>
          <p:cNvSpPr txBox="1"/>
          <p:nvPr/>
        </p:nvSpPr>
        <p:spPr>
          <a:xfrm>
            <a:off x="688522" y="1316947"/>
            <a:ext cx="8239027" cy="3847207"/>
          </a:xfrm>
          <a:prstGeom prst="rect">
            <a:avLst/>
          </a:prstGeom>
          <a:noFill/>
          <a:ln>
            <a:noFill/>
          </a:ln>
        </p:spPr>
        <p:txBody>
          <a:bodyPr wrap="square" rtlCol="0">
            <a:spAutoFit/>
          </a:bodyPr>
          <a:lstStyle/>
          <a:p>
            <a:pPr>
              <a:defRPr/>
            </a:pPr>
            <a:r>
              <a:rPr lang="fr-FR" sz="1600" dirty="0"/>
              <a:t>Une </a:t>
            </a:r>
            <a:r>
              <a:rPr lang="fr-FR" sz="1600" dirty="0">
                <a:hlinkClick r:id="rId3"/>
              </a:rPr>
              <a:t>DADS</a:t>
            </a:r>
            <a:r>
              <a:rPr lang="fr-FR" sz="1600" dirty="0"/>
              <a:t> se trouve généralement en anomalie </a:t>
            </a:r>
            <a:r>
              <a:rPr lang="fr-FR" sz="1600" dirty="0" smtClean="0"/>
              <a:t>globale pour les raisons suivantes:</a:t>
            </a:r>
          </a:p>
          <a:p>
            <a:pPr>
              <a:defRPr/>
            </a:pPr>
            <a:endParaRPr lang="fr-FR" sz="1600" dirty="0" smtClean="0"/>
          </a:p>
          <a:p>
            <a:pPr marL="285750" indent="-285750">
              <a:spcAft>
                <a:spcPts val="1200"/>
              </a:spcAft>
              <a:buFontTx/>
              <a:buChar char="-"/>
              <a:defRPr/>
            </a:pPr>
            <a:r>
              <a:rPr lang="fr-FR" sz="1600" dirty="0" smtClean="0"/>
              <a:t>Soit pour un problème de N° de SIRET non détecté par la Caisse</a:t>
            </a:r>
          </a:p>
          <a:p>
            <a:pPr marL="285750" indent="-285750">
              <a:buFontTx/>
              <a:buChar char="-"/>
              <a:defRPr/>
            </a:pPr>
            <a:r>
              <a:rPr lang="fr-FR" sz="1600" b="1" dirty="0" smtClean="0"/>
              <a:t>Soit anomalie globale EC3A :</a:t>
            </a:r>
            <a:r>
              <a:rPr lang="fr-FR" sz="1600" dirty="0" smtClean="0"/>
              <a:t> anomalie globale pour écart financier</a:t>
            </a:r>
          </a:p>
          <a:p>
            <a:pPr>
              <a:spcAft>
                <a:spcPts val="1200"/>
              </a:spcAft>
              <a:defRPr/>
            </a:pPr>
            <a:r>
              <a:rPr lang="fr-FR" sz="1600" dirty="0" smtClean="0"/>
              <a:t>C’est-à-dire</a:t>
            </a:r>
            <a:r>
              <a:rPr lang="fr-FR" sz="1600" dirty="0"/>
              <a:t>, lorsque le montant total des cotisations déclarées dans la </a:t>
            </a:r>
            <a:r>
              <a:rPr lang="fr-FR" sz="1600" dirty="0">
                <a:hlinkClick r:id="rId3"/>
              </a:rPr>
              <a:t>DADS</a:t>
            </a:r>
            <a:r>
              <a:rPr lang="fr-FR" sz="1600" dirty="0"/>
              <a:t> est différent du montant total des cotisations versées : on parle alors d’</a:t>
            </a:r>
            <a:r>
              <a:rPr lang="fr-FR" sz="1600" b="1" dirty="0"/>
              <a:t>« anomalie globale »</a:t>
            </a:r>
            <a:r>
              <a:rPr lang="fr-FR" sz="1600" dirty="0"/>
              <a:t>. </a:t>
            </a:r>
            <a:endParaRPr lang="fr-FR" sz="1600" dirty="0" smtClean="0"/>
          </a:p>
          <a:p>
            <a:pPr marL="285750" lvl="0" indent="-285750">
              <a:buFontTx/>
              <a:buChar char="-"/>
              <a:defRPr/>
            </a:pPr>
            <a:r>
              <a:rPr lang="fr-FR" sz="1600" dirty="0" smtClean="0">
                <a:solidFill>
                  <a:prstClr val="black"/>
                </a:solidFill>
              </a:rPr>
              <a:t>Soit un problème de validations de services payées ou agents détachés mal déclarés</a:t>
            </a:r>
          </a:p>
          <a:p>
            <a:pPr>
              <a:defRPr/>
            </a:pPr>
            <a:endParaRPr lang="fr-FR" sz="1600" dirty="0" smtClean="0"/>
          </a:p>
          <a:p>
            <a:pPr>
              <a:defRPr/>
            </a:pPr>
            <a:r>
              <a:rPr lang="fr-FR" sz="1600" b="1" dirty="0"/>
              <a:t>Conséquence</a:t>
            </a:r>
            <a:r>
              <a:rPr lang="fr-FR" sz="1600" dirty="0"/>
              <a:t> : aucun agent déclaré dans la </a:t>
            </a:r>
            <a:r>
              <a:rPr lang="fr-FR" sz="1600" dirty="0">
                <a:hlinkClick r:id="rId3"/>
              </a:rPr>
              <a:t>DADS</a:t>
            </a:r>
            <a:r>
              <a:rPr lang="fr-FR" sz="1600" dirty="0"/>
              <a:t> n’a pu être traité, il faut donc corriger la DADS afin que le Compte individuel retraite puisse être alimenté.</a:t>
            </a:r>
          </a:p>
          <a:p>
            <a:pPr>
              <a:defRPr/>
            </a:pPr>
            <a:endParaRPr lang="fr-FR" sz="1600" dirty="0"/>
          </a:p>
          <a:p>
            <a:pPr>
              <a:buFont typeface="Arial" charset="0"/>
              <a:buNone/>
              <a:defRPr/>
            </a:pPr>
            <a:endParaRPr lang="fr-FR" sz="1600" dirty="0"/>
          </a:p>
          <a:p>
            <a:pPr>
              <a:buFont typeface="Arial" charset="0"/>
              <a:buNone/>
              <a:defRPr/>
            </a:pPr>
            <a:endParaRPr lang="fr-FR" sz="1600" dirty="0"/>
          </a:p>
        </p:txBody>
      </p:sp>
    </p:spTree>
    <p:extLst>
      <p:ext uri="{BB962C8B-B14F-4D97-AF65-F5344CB8AC3E}">
        <p14:creationId xmlns:p14="http://schemas.microsoft.com/office/powerpoint/2010/main" val="469955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anomalies</a:t>
            </a:r>
            <a:endParaRPr lang="fr-FR" sz="2800" dirty="0" smtClean="0">
              <a:solidFill>
                <a:srgbClr val="CD1D2C"/>
              </a:solidFill>
              <a:latin typeface="Trebuchet MS" panose="020B0603020202020204" pitchFamily="34" charset="0"/>
            </a:endParaRPr>
          </a:p>
        </p:txBody>
      </p:sp>
      <p:sp>
        <p:nvSpPr>
          <p:cNvPr id="4" name="ZoneTexte 3"/>
          <p:cNvSpPr txBox="1"/>
          <p:nvPr/>
        </p:nvSpPr>
        <p:spPr>
          <a:xfrm>
            <a:off x="424204" y="953783"/>
            <a:ext cx="8239027" cy="2400657"/>
          </a:xfrm>
          <a:prstGeom prst="rect">
            <a:avLst/>
          </a:prstGeom>
          <a:noFill/>
          <a:ln>
            <a:noFill/>
          </a:ln>
        </p:spPr>
        <p:txBody>
          <a:bodyPr wrap="square" rtlCol="0">
            <a:spAutoFit/>
          </a:bodyPr>
          <a:lstStyle/>
          <a:p>
            <a:pPr marL="285750" indent="-285750">
              <a:buFont typeface="Wingdings" panose="05000000000000000000" pitchFamily="2" charset="2"/>
              <a:buChar char="Ø"/>
              <a:defRPr/>
            </a:pPr>
            <a:r>
              <a:rPr lang="fr-FR" sz="1600" u="sng" dirty="0" smtClean="0"/>
              <a:t>Pour corriger</a:t>
            </a:r>
            <a:r>
              <a:rPr lang="fr-FR" sz="1600" dirty="0" smtClean="0"/>
              <a:t>  :</a:t>
            </a:r>
            <a:endParaRPr lang="fr-FR" sz="1600" dirty="0"/>
          </a:p>
          <a:p>
            <a:pPr marL="285750" indent="-285750">
              <a:buFont typeface="Wingdings" panose="05000000000000000000" pitchFamily="2" charset="2"/>
              <a:buChar char="Ø"/>
              <a:defRPr/>
            </a:pPr>
            <a:endParaRPr lang="fr-FR" sz="1600" dirty="0"/>
          </a:p>
          <a:p>
            <a:pPr marL="285750" indent="-285750">
              <a:buFontTx/>
              <a:buChar char="-"/>
              <a:defRPr/>
            </a:pPr>
            <a:r>
              <a:rPr lang="fr-FR" sz="1400" dirty="0" smtClean="0"/>
              <a:t>Pour </a:t>
            </a:r>
            <a:r>
              <a:rPr lang="fr-FR" sz="1400" dirty="0"/>
              <a:t>déterminer votre écart financier, vous devez rapprocher les cotisations déclarées dans votre DADS [année n] au titre de l’exercice [n – 1], au montant des cotisations que vous avez réellement versées année [n -1</a:t>
            </a:r>
            <a:r>
              <a:rPr lang="fr-FR" sz="1400" dirty="0" smtClean="0"/>
              <a:t>].</a:t>
            </a:r>
          </a:p>
          <a:p>
            <a:pPr marL="285750" indent="-285750">
              <a:buFontTx/>
              <a:buChar char="-"/>
              <a:defRPr/>
            </a:pPr>
            <a:endParaRPr lang="fr-FR" sz="1400" dirty="0" smtClean="0"/>
          </a:p>
          <a:p>
            <a:pPr marL="285750" indent="-285750">
              <a:buFontTx/>
              <a:buChar char="-"/>
              <a:defRPr/>
            </a:pPr>
            <a:r>
              <a:rPr lang="fr-FR" sz="1400" dirty="0"/>
              <a:t>annule et remplace totale (type 59) s’il y a beaucoup d’agents </a:t>
            </a:r>
            <a:r>
              <a:rPr lang="fr-FR" sz="1400" dirty="0" smtClean="0"/>
              <a:t>concernés</a:t>
            </a:r>
          </a:p>
          <a:p>
            <a:pPr marL="285750" indent="-285750">
              <a:buFont typeface="Wingdings" panose="05000000000000000000" pitchFamily="2" charset="2"/>
              <a:buChar char="Ø"/>
              <a:defRPr/>
            </a:pPr>
            <a:endParaRPr lang="fr-FR" sz="1600" dirty="0"/>
          </a:p>
          <a:p>
            <a:pPr>
              <a:buFont typeface="Arial" charset="0"/>
              <a:buNone/>
              <a:defRPr/>
            </a:pPr>
            <a:endParaRPr lang="fr-FR" sz="1600" dirty="0"/>
          </a:p>
          <a:p>
            <a:pPr>
              <a:buFont typeface="Arial" charset="0"/>
              <a:buNone/>
              <a:defRPr/>
            </a:pPr>
            <a:endParaRPr lang="fr-FR" sz="1600" dirty="0"/>
          </a:p>
        </p:txBody>
      </p:sp>
      <p:pic>
        <p:nvPicPr>
          <p:cNvPr id="2" name="Image 1"/>
          <p:cNvPicPr>
            <a:picLocks noChangeAspect="1"/>
          </p:cNvPicPr>
          <p:nvPr/>
        </p:nvPicPr>
        <p:blipFill>
          <a:blip r:embed="rId3"/>
          <a:stretch>
            <a:fillRect/>
          </a:stretch>
        </p:blipFill>
        <p:spPr>
          <a:xfrm>
            <a:off x="614364" y="2786827"/>
            <a:ext cx="3833464" cy="2119444"/>
          </a:xfrm>
          <a:prstGeom prst="rect">
            <a:avLst/>
          </a:prstGeom>
        </p:spPr>
      </p:pic>
      <p:pic>
        <p:nvPicPr>
          <p:cNvPr id="5" name="Image 4"/>
          <p:cNvPicPr>
            <a:picLocks noChangeAspect="1"/>
          </p:cNvPicPr>
          <p:nvPr/>
        </p:nvPicPr>
        <p:blipFill>
          <a:blip r:embed="rId4"/>
          <a:stretch>
            <a:fillRect/>
          </a:stretch>
        </p:blipFill>
        <p:spPr>
          <a:xfrm>
            <a:off x="4749442" y="2786827"/>
            <a:ext cx="3729038" cy="2087256"/>
          </a:xfrm>
          <a:prstGeom prst="rect">
            <a:avLst/>
          </a:prstGeom>
        </p:spPr>
      </p:pic>
    </p:spTree>
    <p:extLst>
      <p:ext uri="{BB962C8B-B14F-4D97-AF65-F5344CB8AC3E}">
        <p14:creationId xmlns:p14="http://schemas.microsoft.com/office/powerpoint/2010/main" val="2241677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830997"/>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t>
            </a:r>
            <a:r>
              <a:rPr lang="fr-FR" sz="2800" dirty="0" smtClean="0">
                <a:solidFill>
                  <a:srgbClr val="CD1D2C"/>
                </a:solidFill>
                <a:latin typeface="Trebuchet MS" panose="020B0603020202020204" pitchFamily="34" charset="0"/>
              </a:rPr>
              <a:t>anomalies</a:t>
            </a:r>
          </a:p>
          <a:p>
            <a:pPr algn="ctr"/>
            <a:r>
              <a:rPr lang="fr-FR" sz="2000" b="1" dirty="0" smtClean="0">
                <a:latin typeface="Trebuchet MS" panose="020B0603020202020204" pitchFamily="34" charset="0"/>
              </a:rPr>
              <a:t>Anomalie agents/périodes</a:t>
            </a:r>
          </a:p>
        </p:txBody>
      </p:sp>
      <p:sp>
        <p:nvSpPr>
          <p:cNvPr id="4" name="ZoneTexte 3"/>
          <p:cNvSpPr txBox="1"/>
          <p:nvPr/>
        </p:nvSpPr>
        <p:spPr>
          <a:xfrm>
            <a:off x="688522" y="1316947"/>
            <a:ext cx="8239027" cy="5186035"/>
          </a:xfrm>
          <a:prstGeom prst="rect">
            <a:avLst/>
          </a:prstGeom>
          <a:noFill/>
          <a:ln>
            <a:noFill/>
          </a:ln>
        </p:spPr>
        <p:txBody>
          <a:bodyPr wrap="square" rtlCol="0">
            <a:spAutoFit/>
          </a:bodyPr>
          <a:lstStyle/>
          <a:p>
            <a:pPr marL="285750" indent="-285750">
              <a:buFont typeface="Arial" panose="020B0604020202020204" pitchFamily="34" charset="0"/>
              <a:buChar char="•"/>
              <a:defRPr/>
            </a:pPr>
            <a:r>
              <a:rPr lang="fr-FR" sz="1600" dirty="0" smtClean="0"/>
              <a:t>Pour un même agent, plusieurs données peuvent être incorrectes et générer ainsi plusieurs anomalies</a:t>
            </a:r>
          </a:p>
          <a:p>
            <a:pPr marL="285750" indent="-285750">
              <a:buFont typeface="Arial" panose="020B0604020202020204" pitchFamily="34" charset="0"/>
              <a:buChar char="•"/>
              <a:defRPr/>
            </a:pPr>
            <a:r>
              <a:rPr lang="fr-FR" sz="1600" dirty="0" smtClean="0"/>
              <a:t>Pour une même donnée erronée, plusieurs anomalies peuvent être déclenchées.</a:t>
            </a:r>
          </a:p>
          <a:p>
            <a:pPr>
              <a:defRPr/>
            </a:pPr>
            <a:endParaRPr lang="fr-FR" sz="500" dirty="0"/>
          </a:p>
          <a:p>
            <a:pPr>
              <a:defRPr/>
            </a:pPr>
            <a:r>
              <a:rPr lang="fr-FR" sz="1400" dirty="0" smtClean="0"/>
              <a:t>     Exemple : CMO et rémunération + 0 (il faut obligatoirement 50 ou 100%)</a:t>
            </a:r>
          </a:p>
          <a:p>
            <a:pPr>
              <a:defRPr/>
            </a:pPr>
            <a:endParaRPr lang="fr-FR" sz="400" dirty="0" smtClean="0"/>
          </a:p>
          <a:p>
            <a:pPr marL="742950" lvl="1" indent="-285750">
              <a:buFont typeface="Wingdings" panose="05000000000000000000" pitchFamily="2" charset="2"/>
              <a:buChar char="Ø"/>
              <a:defRPr/>
            </a:pPr>
            <a:r>
              <a:rPr lang="fr-FR" sz="1400" dirty="0" smtClean="0"/>
              <a:t>Sur la plateforme CNRACL employeur « Accès au services » puis « déclarations individuelles CNRACL» puis « consulter vos déclarations » puis « corriger agents en anomalies »</a:t>
            </a:r>
          </a:p>
          <a:p>
            <a:pPr>
              <a:defRPr/>
            </a:pPr>
            <a:endParaRPr lang="fr-FR" sz="500" dirty="0"/>
          </a:p>
          <a:p>
            <a:pPr marL="742950" lvl="1" indent="-285750">
              <a:buFont typeface="Wingdings" panose="05000000000000000000" pitchFamily="2" charset="2"/>
              <a:buChar char="Ø"/>
              <a:defRPr/>
            </a:pPr>
            <a:r>
              <a:rPr lang="fr-FR" sz="1400" u="sng" dirty="0" smtClean="0"/>
              <a:t>Pour corriger</a:t>
            </a:r>
            <a:r>
              <a:rPr lang="fr-FR" sz="1400" dirty="0" smtClean="0"/>
              <a:t>  </a:t>
            </a:r>
            <a:r>
              <a:rPr lang="fr-FR" sz="1600" dirty="0" smtClean="0"/>
              <a:t>:</a:t>
            </a:r>
            <a:endParaRPr lang="fr-FR" sz="1600" dirty="0"/>
          </a:p>
          <a:p>
            <a:pPr marL="1200150" lvl="2" indent="-285750">
              <a:buFontTx/>
              <a:buChar char="-"/>
            </a:pPr>
            <a:r>
              <a:rPr lang="fr-FR" sz="1400" dirty="0" smtClean="0"/>
              <a:t>Cliquer </a:t>
            </a:r>
            <a:r>
              <a:rPr lang="fr-FR" sz="1400" dirty="0"/>
              <a:t>en bas de la page sur la date en rouge si nécessaire </a:t>
            </a:r>
          </a:p>
          <a:p>
            <a:pPr marL="1200150" lvl="2" indent="-285750">
              <a:buFontTx/>
              <a:buChar char="-"/>
            </a:pPr>
            <a:r>
              <a:rPr lang="fr-FR" sz="1400" dirty="0"/>
              <a:t>Cliquer en bas de la page sur </a:t>
            </a:r>
            <a:r>
              <a:rPr lang="fr-FR" sz="1400" b="1" dirty="0"/>
              <a:t>Modifier </a:t>
            </a:r>
            <a:endParaRPr lang="fr-FR" sz="1400" dirty="0"/>
          </a:p>
          <a:p>
            <a:pPr marL="1200150" lvl="2" indent="-285750">
              <a:buFontTx/>
              <a:buChar char="-"/>
            </a:pPr>
            <a:r>
              <a:rPr lang="fr-FR" sz="1400" dirty="0"/>
              <a:t>Effectuer les modifications éventuelles </a:t>
            </a:r>
          </a:p>
          <a:p>
            <a:pPr marL="1200150" lvl="2" indent="-285750">
              <a:buFontTx/>
              <a:buChar char="-"/>
            </a:pPr>
            <a:r>
              <a:rPr lang="fr-FR" sz="1400" dirty="0"/>
              <a:t>Cliquer ensuite sur </a:t>
            </a:r>
            <a:r>
              <a:rPr lang="fr-FR" sz="1400" b="1" dirty="0"/>
              <a:t>Contrôler saisie </a:t>
            </a:r>
            <a:r>
              <a:rPr lang="fr-FR" sz="1400" dirty="0"/>
              <a:t>puis </a:t>
            </a:r>
            <a:r>
              <a:rPr lang="fr-FR" sz="1400" b="1" dirty="0" smtClean="0"/>
              <a:t>Valider</a:t>
            </a:r>
          </a:p>
          <a:p>
            <a:pPr marL="1200150" lvl="2" indent="-285750">
              <a:buFontTx/>
              <a:buChar char="-"/>
              <a:defRPr/>
            </a:pPr>
            <a:r>
              <a:rPr lang="fr-FR" sz="1400" dirty="0"/>
              <a:t>Il faut impérativement cliquer sur tous les onglets et que tous les onglets repassent au vert </a:t>
            </a:r>
            <a:r>
              <a:rPr lang="fr-FR" sz="1400" dirty="0">
                <a:solidFill>
                  <a:srgbClr val="92D050"/>
                </a:solidFill>
                <a:latin typeface="Wingdings" panose="05000000000000000000" pitchFamily="2" charset="2"/>
              </a:rPr>
              <a:t></a:t>
            </a:r>
            <a:endParaRPr lang="fr-FR" sz="1400" dirty="0">
              <a:solidFill>
                <a:schemeClr val="accent3"/>
              </a:solidFill>
            </a:endParaRPr>
          </a:p>
          <a:p>
            <a:pPr marL="1200150" lvl="2" indent="-285750">
              <a:buFontTx/>
              <a:buChar char="-"/>
              <a:defRPr/>
            </a:pPr>
            <a:r>
              <a:rPr lang="fr-FR" sz="1400" dirty="0"/>
              <a:t>au lieu de la </a:t>
            </a:r>
            <a:r>
              <a:rPr lang="fr-FR" sz="1400" dirty="0">
                <a:solidFill>
                  <a:srgbClr val="FF0000"/>
                </a:solidFill>
              </a:rPr>
              <a:t>X rouge</a:t>
            </a:r>
          </a:p>
          <a:p>
            <a:pPr marL="742950" lvl="1" indent="-285750">
              <a:buFont typeface="Wingdings" panose="05000000000000000000" pitchFamily="2" charset="2"/>
              <a:buChar char="Ø"/>
              <a:defRPr/>
            </a:pPr>
            <a:r>
              <a:rPr lang="fr-FR" sz="1400" dirty="0" smtClean="0">
                <a:solidFill>
                  <a:srgbClr val="000000"/>
                </a:solidFill>
                <a:latin typeface="Arial" panose="020B0604020202020204" pitchFamily="34" charset="0"/>
              </a:rPr>
              <a:t>Lorsque </a:t>
            </a:r>
            <a:r>
              <a:rPr lang="fr-FR" sz="1400" dirty="0">
                <a:solidFill>
                  <a:srgbClr val="000000"/>
                </a:solidFill>
                <a:latin typeface="Arial" panose="020B0604020202020204" pitchFamily="34" charset="0"/>
              </a:rPr>
              <a:t>vous avez obtenu les 5 coches vertes </a:t>
            </a:r>
            <a:r>
              <a:rPr lang="fr-FR" sz="3200" dirty="0">
                <a:solidFill>
                  <a:srgbClr val="92D050"/>
                </a:solidFill>
                <a:latin typeface="Wingdings" panose="05000000000000000000" pitchFamily="2" charset="2"/>
              </a:rPr>
              <a:t></a:t>
            </a:r>
            <a:r>
              <a:rPr lang="fr-FR" sz="1400" dirty="0">
                <a:solidFill>
                  <a:srgbClr val="000000"/>
                </a:solidFill>
                <a:latin typeface="Arial" panose="020B0604020202020204" pitchFamily="34" charset="0"/>
              </a:rPr>
              <a:t>sur la déclaration agent </a:t>
            </a:r>
            <a:r>
              <a:rPr lang="fr-FR" sz="1400" dirty="0" smtClean="0"/>
              <a:t>il faut cliquer sur « enregistrer agent » : l’agent disparait alors de la liste des anomalies à corriger. Le CIR est donc alimenté.</a:t>
            </a:r>
          </a:p>
          <a:p>
            <a:pPr>
              <a:buFont typeface="Arial" charset="0"/>
              <a:buNone/>
              <a:defRPr/>
            </a:pPr>
            <a:r>
              <a:rPr lang="fr-FR" sz="1400" dirty="0" smtClean="0"/>
              <a:t>Référez-vous </a:t>
            </a:r>
            <a:r>
              <a:rPr lang="fr-FR" sz="1400" dirty="0"/>
              <a:t>au libellé pour effectuer la correction adéquate. Pour vous y aider vous pouvez consulter le </a:t>
            </a:r>
            <a:r>
              <a:rPr lang="fr-FR" sz="1400" dirty="0">
                <a:hlinkClick r:id="rId3" tooltip="ouvre un PDF"/>
              </a:rPr>
              <a:t>Guide de correction des anomalies agents / </a:t>
            </a:r>
            <a:r>
              <a:rPr lang="fr-FR" sz="1400" dirty="0" smtClean="0">
                <a:hlinkClick r:id="rId3" tooltip="ouvre un PDF"/>
              </a:rPr>
              <a:t>périodes</a:t>
            </a:r>
            <a:endParaRPr lang="fr-FR" sz="1600" dirty="0"/>
          </a:p>
        </p:txBody>
      </p:sp>
    </p:spTree>
    <p:extLst>
      <p:ext uri="{BB962C8B-B14F-4D97-AF65-F5344CB8AC3E}">
        <p14:creationId xmlns:p14="http://schemas.microsoft.com/office/powerpoint/2010/main" val="308157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124640" y="116435"/>
            <a:ext cx="4308049"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L'affiliation</a:t>
            </a:r>
          </a:p>
        </p:txBody>
      </p:sp>
      <p:sp>
        <p:nvSpPr>
          <p:cNvPr id="3" name="ZoneTexte 2"/>
          <p:cNvSpPr txBox="1"/>
          <p:nvPr/>
        </p:nvSpPr>
        <p:spPr>
          <a:xfrm>
            <a:off x="770126" y="639655"/>
            <a:ext cx="8022210" cy="5909310"/>
          </a:xfrm>
          <a:prstGeom prst="rect">
            <a:avLst/>
          </a:prstGeom>
          <a:noFill/>
        </p:spPr>
        <p:txBody>
          <a:bodyPr wrap="square" rtlCol="0">
            <a:spAutoFit/>
          </a:bodyPr>
          <a:lstStyle/>
          <a:p>
            <a:pPr marL="274320" lvl="0" indent="-274320" defTabSz="914400">
              <a:spcBef>
                <a:spcPts val="600"/>
              </a:spcBef>
              <a:buSzPct val="70000"/>
              <a:buFontTx/>
              <a:buChar char="-"/>
            </a:pPr>
            <a:r>
              <a:rPr lang="fr-FR" sz="1600" dirty="0">
                <a:solidFill>
                  <a:prstClr val="black"/>
                </a:solidFill>
                <a:cs typeface="Arial" pitchFamily="34" charset="0"/>
              </a:rPr>
              <a:t>Agents stagiaires ou titulaires effectuant une durée hebdomadaire de 28 heures et plus</a:t>
            </a:r>
          </a:p>
          <a:p>
            <a:pPr marL="274320" lvl="0" indent="-274320" defTabSz="914400">
              <a:spcBef>
                <a:spcPts val="600"/>
              </a:spcBef>
              <a:buSzPct val="70000"/>
              <a:buFontTx/>
              <a:buChar char="-"/>
            </a:pPr>
            <a:r>
              <a:rPr lang="fr-FR" sz="1600" dirty="0">
                <a:solidFill>
                  <a:prstClr val="black"/>
                </a:solidFill>
                <a:cs typeface="Arial" pitchFamily="34" charset="0"/>
              </a:rPr>
              <a:t>Saisie sur la plateforme (rubrique affiliation)</a:t>
            </a:r>
          </a:p>
          <a:p>
            <a:pPr marL="274320" lvl="0" indent="-274320" defTabSz="914400">
              <a:spcBef>
                <a:spcPts val="600"/>
              </a:spcBef>
              <a:buSzPct val="70000"/>
              <a:buFontTx/>
              <a:buChar char="-"/>
            </a:pPr>
            <a:r>
              <a:rPr lang="fr-FR" sz="1600" dirty="0">
                <a:solidFill>
                  <a:prstClr val="black"/>
                </a:solidFill>
                <a:cs typeface="Arial" pitchFamily="34" charset="0"/>
              </a:rPr>
              <a:t>En cas de mutation de l’agent, nouvelle affiliation dans la collectivité d’accueil</a:t>
            </a:r>
          </a:p>
          <a:p>
            <a:pPr marL="274320" lvl="0" indent="-274320" defTabSz="914400">
              <a:spcBef>
                <a:spcPts val="600"/>
              </a:spcBef>
              <a:buSzPct val="70000"/>
              <a:buFontTx/>
              <a:buChar char="-"/>
            </a:pPr>
            <a:r>
              <a:rPr lang="fr-FR" sz="1600" dirty="0">
                <a:solidFill>
                  <a:prstClr val="black"/>
                </a:solidFill>
                <a:cs typeface="Arial" pitchFamily="34" charset="0"/>
              </a:rPr>
              <a:t>En cas d’employeurs multiples : un seul employeur procède à l’affiliation pour tous les employeurs et l’agent recevra un numéro d’affiliation par collectivité</a:t>
            </a:r>
          </a:p>
          <a:p>
            <a:pPr marL="274320" lvl="0" indent="-274320" defTabSz="914400">
              <a:spcBef>
                <a:spcPts val="600"/>
              </a:spcBef>
              <a:buSzPct val="70000"/>
              <a:buFontTx/>
              <a:buChar char="-"/>
            </a:pPr>
            <a:r>
              <a:rPr lang="fr-FR" sz="1600" dirty="0">
                <a:solidFill>
                  <a:prstClr val="black"/>
                </a:solidFill>
                <a:cs typeface="Arial" pitchFamily="34" charset="0"/>
              </a:rPr>
              <a:t>Vous pouvez consulter la liste des agents affiliés sur la plateforme </a:t>
            </a:r>
            <a:r>
              <a:rPr lang="fr-FR" sz="1600" dirty="0" smtClean="0">
                <a:solidFill>
                  <a:prstClr val="black"/>
                </a:solidFill>
                <a:cs typeface="Arial" pitchFamily="34" charset="0"/>
              </a:rPr>
              <a:t>CNRACL</a:t>
            </a:r>
          </a:p>
          <a:p>
            <a:pPr algn="ctr"/>
            <a:endParaRPr lang="fr-FR" sz="900" dirty="0" smtClean="0">
              <a:latin typeface="Trebuchet MS" panose="020B0603020202020204" pitchFamily="34" charset="0"/>
            </a:endParaRPr>
          </a:p>
          <a:p>
            <a:pPr algn="ctr"/>
            <a:r>
              <a:rPr lang="fr-FR" dirty="0" smtClean="0">
                <a:latin typeface="Trebuchet MS" panose="020B0603020202020204" pitchFamily="34" charset="0"/>
              </a:rPr>
              <a:t>Seuil </a:t>
            </a:r>
            <a:r>
              <a:rPr lang="fr-FR" dirty="0">
                <a:latin typeface="Trebuchet MS" panose="020B0603020202020204" pitchFamily="34" charset="0"/>
              </a:rPr>
              <a:t>d'affiliation </a:t>
            </a:r>
          </a:p>
          <a:p>
            <a:endParaRPr lang="fr-FR" sz="1600" dirty="0" smtClean="0">
              <a:latin typeface="Trebuchet MS" panose="020B0603020202020204" pitchFamily="34" charset="0"/>
            </a:endParaRPr>
          </a:p>
          <a:p>
            <a:endParaRPr lang="fr-FR" sz="1600" dirty="0">
              <a:latin typeface="Trebuchet MS" panose="020B0603020202020204" pitchFamily="34" charset="0"/>
            </a:endParaRPr>
          </a:p>
          <a:p>
            <a:endParaRPr lang="fr-FR" sz="1600" dirty="0">
              <a:latin typeface="Trebuchet MS" panose="020B0603020202020204" pitchFamily="34" charset="0"/>
            </a:endParaRPr>
          </a:p>
          <a:p>
            <a:endParaRPr lang="fr-FR" sz="1600" dirty="0">
              <a:latin typeface="Trebuchet MS" panose="020B0603020202020204" pitchFamily="34" charset="0"/>
            </a:endParaRPr>
          </a:p>
          <a:p>
            <a:endParaRPr lang="fr-FR" sz="1600" dirty="0" smtClean="0">
              <a:latin typeface="Trebuchet MS" panose="020B0603020202020204" pitchFamily="34" charset="0"/>
            </a:endParaRPr>
          </a:p>
          <a:p>
            <a:endParaRPr lang="fr-FR" sz="1600" dirty="0">
              <a:latin typeface="Trebuchet MS" panose="020B0603020202020204" pitchFamily="34" charset="0"/>
            </a:endParaRPr>
          </a:p>
          <a:p>
            <a:endParaRPr lang="fr-FR" sz="1600" dirty="0" smtClean="0">
              <a:latin typeface="Trebuchet MS" panose="020B0603020202020204" pitchFamily="34" charset="0"/>
            </a:endParaRPr>
          </a:p>
          <a:p>
            <a:endParaRPr lang="fr-FR" sz="1600" dirty="0">
              <a:latin typeface="Trebuchet MS" panose="020B0603020202020204" pitchFamily="34" charset="0"/>
            </a:endParaRPr>
          </a:p>
          <a:p>
            <a:endParaRPr lang="fr-FR" sz="800" dirty="0" smtClean="0">
              <a:latin typeface="Trebuchet MS" panose="020B0603020202020204" pitchFamily="34" charset="0"/>
            </a:endParaRPr>
          </a:p>
          <a:p>
            <a:r>
              <a:rPr lang="fr-FR" sz="1600" dirty="0" smtClean="0">
                <a:latin typeface="Trebuchet MS" panose="020B0603020202020204" pitchFamily="34" charset="0"/>
              </a:rPr>
              <a:t>Cas </a:t>
            </a:r>
            <a:r>
              <a:rPr lang="fr-FR" sz="1600" dirty="0">
                <a:latin typeface="Trebuchet MS" panose="020B0603020202020204" pitchFamily="34" charset="0"/>
              </a:rPr>
              <a:t>particuliers </a:t>
            </a:r>
            <a:r>
              <a:rPr lang="fr-FR" sz="1600" dirty="0" smtClean="0">
                <a:latin typeface="Trebuchet MS" panose="020B0603020202020204" pitchFamily="34" charset="0"/>
              </a:rPr>
              <a:t>:</a:t>
            </a:r>
          </a:p>
          <a:p>
            <a:endParaRPr lang="fr-FR" sz="800" dirty="0">
              <a:latin typeface="Trebuchet MS" panose="020B0603020202020204" pitchFamily="34" charset="0"/>
            </a:endParaRPr>
          </a:p>
          <a:p>
            <a:r>
              <a:rPr lang="fr-FR" sz="1600" dirty="0">
                <a:latin typeface="Trebuchet MS" panose="020B0603020202020204" pitchFamily="34" charset="0"/>
              </a:rPr>
              <a:t>Assistant d'enseignement artistique : 15h00/hebdomadaire</a:t>
            </a:r>
          </a:p>
          <a:p>
            <a:r>
              <a:rPr lang="fr-FR" sz="1600" dirty="0">
                <a:latin typeface="Trebuchet MS" panose="020B0603020202020204" pitchFamily="34" charset="0"/>
              </a:rPr>
              <a:t>Professeur d'enseignement artistique : </a:t>
            </a:r>
            <a:r>
              <a:rPr lang="fr-FR" sz="1600" dirty="0" smtClean="0">
                <a:latin typeface="Trebuchet MS" panose="020B0603020202020204" pitchFamily="34" charset="0"/>
              </a:rPr>
              <a:t>12h00/hebdomadaire</a:t>
            </a:r>
          </a:p>
          <a:p>
            <a:pPr algn="ctr"/>
            <a:r>
              <a:rPr lang="fr-FR" sz="1600" b="1" dirty="0" smtClean="0">
                <a:latin typeface="Trebuchet MS" panose="020B0603020202020204" pitchFamily="34" charset="0"/>
              </a:rPr>
              <a:t>Le détachement fait conserver l’affiliation.</a:t>
            </a:r>
            <a:endParaRPr lang="fr-FR" sz="1600" b="1" dirty="0">
              <a:latin typeface="Trebuchet MS" panose="020B0603020202020204" pitchFamily="34" charset="0"/>
            </a:endParaRPr>
          </a:p>
        </p:txBody>
      </p:sp>
      <p:pic>
        <p:nvPicPr>
          <p:cNvPr id="4" name="Image 3"/>
          <p:cNvPicPr>
            <a:picLocks noChangeAspect="1"/>
          </p:cNvPicPr>
          <p:nvPr/>
        </p:nvPicPr>
        <p:blipFill>
          <a:blip r:embed="rId3"/>
          <a:stretch>
            <a:fillRect/>
          </a:stretch>
        </p:blipFill>
        <p:spPr>
          <a:xfrm>
            <a:off x="1453569" y="3140160"/>
            <a:ext cx="6655323" cy="1975405"/>
          </a:xfrm>
          <a:prstGeom prst="rect">
            <a:avLst/>
          </a:prstGeom>
        </p:spPr>
      </p:pic>
    </p:spTree>
    <p:extLst>
      <p:ext uri="{BB962C8B-B14F-4D97-AF65-F5344CB8AC3E}">
        <p14:creationId xmlns:p14="http://schemas.microsoft.com/office/powerpoint/2010/main" val="2732530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830997"/>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t>
            </a:r>
            <a:r>
              <a:rPr lang="fr-FR" sz="2800" dirty="0" smtClean="0">
                <a:solidFill>
                  <a:srgbClr val="CD1D2C"/>
                </a:solidFill>
                <a:latin typeface="Trebuchet MS" panose="020B0603020202020204" pitchFamily="34" charset="0"/>
              </a:rPr>
              <a:t>anomalies</a:t>
            </a:r>
          </a:p>
          <a:p>
            <a:pPr algn="ctr"/>
            <a:r>
              <a:rPr lang="fr-FR" sz="2000" b="1" dirty="0" smtClean="0">
                <a:latin typeface="Trebuchet MS" panose="020B0603020202020204" pitchFamily="34" charset="0"/>
              </a:rPr>
              <a:t>Anomalie agents/périodes</a:t>
            </a:r>
          </a:p>
        </p:txBody>
      </p:sp>
      <p:sp>
        <p:nvSpPr>
          <p:cNvPr id="4" name="ZoneTexte 3"/>
          <p:cNvSpPr txBox="1"/>
          <p:nvPr/>
        </p:nvSpPr>
        <p:spPr>
          <a:xfrm>
            <a:off x="688522" y="1316947"/>
            <a:ext cx="8239027" cy="5663089"/>
          </a:xfrm>
          <a:prstGeom prst="rect">
            <a:avLst/>
          </a:prstGeom>
          <a:noFill/>
          <a:ln>
            <a:noFill/>
          </a:ln>
        </p:spPr>
        <p:txBody>
          <a:bodyPr wrap="square" rtlCol="0">
            <a:spAutoFit/>
          </a:bodyPr>
          <a:lstStyle/>
          <a:p>
            <a:pPr>
              <a:defRPr/>
            </a:pPr>
            <a:r>
              <a:rPr lang="fr-FR" sz="1600" dirty="0" smtClean="0"/>
              <a:t>Anomalies les plus fréquentes :</a:t>
            </a:r>
          </a:p>
          <a:p>
            <a:pPr marL="285750" indent="-285750">
              <a:buFont typeface="Wingdings" panose="05000000000000000000" pitchFamily="2" charset="2"/>
              <a:buChar char="§"/>
              <a:defRPr/>
            </a:pPr>
            <a:endParaRPr lang="fr-FR" sz="600" dirty="0" smtClean="0"/>
          </a:p>
          <a:p>
            <a:pPr marL="285750" indent="-285750">
              <a:buFont typeface="Wingdings" panose="05000000000000000000" pitchFamily="2" charset="2"/>
              <a:buChar char="§"/>
            </a:pPr>
            <a:r>
              <a:rPr lang="fr-FR" sz="1600" dirty="0" smtClean="0"/>
              <a:t>L’agent n’est pas affilié chez cet employeur : </a:t>
            </a:r>
            <a:r>
              <a:rPr lang="fr-FR" sz="1600" dirty="0"/>
              <a:t>IDCOLLORIG05	</a:t>
            </a:r>
          </a:p>
          <a:p>
            <a:pPr marL="285750" indent="-285750">
              <a:buFont typeface="Wingdings" panose="05000000000000000000" pitchFamily="2" charset="2"/>
              <a:buChar char="§"/>
              <a:defRPr/>
            </a:pPr>
            <a:r>
              <a:rPr lang="fr-FR" sz="1600" dirty="0"/>
              <a:t>Agent ou contrat agent non trouvé </a:t>
            </a:r>
            <a:r>
              <a:rPr lang="fr-FR" sz="1600" dirty="0" smtClean="0"/>
              <a:t>IDENAGENT002</a:t>
            </a:r>
            <a:r>
              <a:rPr lang="fr-FR" sz="1600" dirty="0"/>
              <a:t>	</a:t>
            </a:r>
            <a:r>
              <a:rPr lang="fr-FR" sz="1600" dirty="0" smtClean="0"/>
              <a:t>: mutation ou primo affiliation non signalée à la CNR</a:t>
            </a:r>
            <a:r>
              <a:rPr lang="fr-FR" sz="1600" dirty="0"/>
              <a:t>	</a:t>
            </a:r>
          </a:p>
          <a:p>
            <a:pPr marL="742950" lvl="1" indent="-285750">
              <a:buFont typeface="Wingdings" panose="05000000000000000000" pitchFamily="2" charset="2"/>
              <a:buChar char="Ø"/>
              <a:defRPr/>
            </a:pPr>
            <a:r>
              <a:rPr lang="fr-FR" sz="1400" dirty="0" smtClean="0"/>
              <a:t>Si l’agent est affilié, une analyse de la situation de l’agent permettra d’identifier les éventuelles erreurs à corriger : NIR, nom…</a:t>
            </a:r>
          </a:p>
          <a:p>
            <a:pPr marL="742950" lvl="1" indent="-285750">
              <a:buFont typeface="Wingdings" panose="05000000000000000000" pitchFamily="2" charset="2"/>
              <a:buChar char="Ø"/>
              <a:defRPr/>
            </a:pPr>
            <a:r>
              <a:rPr lang="fr-FR" sz="1400" dirty="0" smtClean="0"/>
              <a:t>Le cas échéant, il conviendra de procéder à l’affiliation de l’agent</a:t>
            </a:r>
          </a:p>
          <a:p>
            <a:pPr marL="285750" indent="-285750">
              <a:buFont typeface="Wingdings" panose="05000000000000000000" pitchFamily="2" charset="2"/>
              <a:buChar char="§"/>
              <a:defRPr/>
            </a:pPr>
            <a:endParaRPr lang="fr-FR" sz="1400" dirty="0" smtClean="0"/>
          </a:p>
          <a:p>
            <a:pPr marL="285750" indent="-285750">
              <a:buFont typeface="Wingdings" panose="05000000000000000000" pitchFamily="2" charset="2"/>
              <a:buChar char="§"/>
              <a:defRPr/>
            </a:pPr>
            <a:r>
              <a:rPr lang="fr-FR" sz="1400" dirty="0" smtClean="0"/>
              <a:t>Le chevauchement des périodes n’est pas autorisé </a:t>
            </a:r>
            <a:r>
              <a:rPr lang="fr-FR" sz="1400" dirty="0"/>
              <a:t>CHEVAUCHMT05	</a:t>
            </a:r>
          </a:p>
          <a:p>
            <a:pPr marL="742950" lvl="1" indent="-285750">
              <a:buFont typeface="Wingdings" panose="05000000000000000000" pitchFamily="2" charset="2"/>
              <a:buChar char="Ø"/>
              <a:defRPr/>
            </a:pPr>
            <a:r>
              <a:rPr lang="fr-FR" sz="1400" dirty="0" smtClean="0"/>
              <a:t>Pour les agents intercommunaux, polyvalents ou pluri communaux :</a:t>
            </a:r>
          </a:p>
          <a:p>
            <a:pPr marL="1200150" lvl="2" indent="-285750">
              <a:buFont typeface="Trebuchet MS" panose="020B0603020202020204" pitchFamily="34" charset="0"/>
              <a:buChar char="-"/>
              <a:defRPr/>
            </a:pPr>
            <a:r>
              <a:rPr lang="fr-FR" sz="1400" dirty="0" smtClean="0"/>
              <a:t>Les différents employeurs de l’agent doivent déclarer les mêmes découpages, les mêmes cohérences (position d’activité identique ex CMO…)</a:t>
            </a:r>
          </a:p>
          <a:p>
            <a:pPr marL="1200150" lvl="2" indent="-285750">
              <a:buFont typeface="Trebuchet MS" panose="020B0603020202020204" pitchFamily="34" charset="0"/>
              <a:buChar char="-"/>
              <a:defRPr/>
            </a:pPr>
            <a:r>
              <a:rPr lang="fr-FR" sz="1400" dirty="0" smtClean="0"/>
              <a:t>Le type d’agent ne doit pas être « cas général »</a:t>
            </a:r>
          </a:p>
          <a:p>
            <a:pPr marL="742950" lvl="1" indent="-285750">
              <a:buFont typeface="Wingdings" panose="05000000000000000000" pitchFamily="2" charset="2"/>
              <a:buChar char="Ø"/>
              <a:defRPr/>
            </a:pPr>
            <a:r>
              <a:rPr lang="fr-FR" sz="1400" dirty="0">
                <a:solidFill>
                  <a:prstClr val="black"/>
                </a:solidFill>
              </a:rPr>
              <a:t>Vérifier que les données relatives aux agents intercommunaux, polyvalents ou pluri communaux sont bien enregistrés</a:t>
            </a:r>
          </a:p>
          <a:p>
            <a:pPr marL="742950" lvl="1" indent="-285750">
              <a:buFont typeface="Wingdings" panose="05000000000000000000" pitchFamily="2" charset="2"/>
              <a:buChar char="Ø"/>
              <a:defRPr/>
            </a:pPr>
            <a:r>
              <a:rPr lang="fr-FR" sz="1400" dirty="0" smtClean="0">
                <a:solidFill>
                  <a:prstClr val="black"/>
                </a:solidFill>
              </a:rPr>
              <a:t>Certaines périodes sont déclarées en double lorsque l’agent a changé d’employeur en cours d’année (ex : mutation) </a:t>
            </a:r>
            <a:endParaRPr lang="fr-FR" sz="1400" dirty="0"/>
          </a:p>
          <a:p>
            <a:pPr marL="285750" indent="-285750">
              <a:buFont typeface="Wingdings" panose="05000000000000000000" pitchFamily="2" charset="2"/>
              <a:buChar char="§"/>
              <a:defRPr/>
            </a:pPr>
            <a:r>
              <a:rPr lang="fr-FR" sz="1400" dirty="0">
                <a:solidFill>
                  <a:prstClr val="black"/>
                </a:solidFill>
              </a:rPr>
              <a:t>Le </a:t>
            </a:r>
            <a:r>
              <a:rPr lang="fr-FR" sz="1400" dirty="0" smtClean="0">
                <a:solidFill>
                  <a:prstClr val="black"/>
                </a:solidFill>
              </a:rPr>
              <a:t>taux de rémunération sur la position est incorrect </a:t>
            </a:r>
            <a:r>
              <a:rPr lang="fr-FR" sz="1400" dirty="0" smtClean="0"/>
              <a:t>TXREMSRPOS02</a:t>
            </a:r>
            <a:r>
              <a:rPr lang="fr-FR" sz="1400" dirty="0"/>
              <a:t>	</a:t>
            </a:r>
          </a:p>
          <a:p>
            <a:pPr marL="742950" lvl="1" indent="-285750">
              <a:buFont typeface="Wingdings" panose="05000000000000000000" pitchFamily="2" charset="2"/>
              <a:buChar char="Ø"/>
              <a:defRPr/>
            </a:pPr>
            <a:r>
              <a:rPr lang="fr-FR" sz="1400" dirty="0" smtClean="0">
                <a:solidFill>
                  <a:prstClr val="black"/>
                </a:solidFill>
              </a:rPr>
              <a:t>Congé maladie ordinaire (CMO)</a:t>
            </a:r>
          </a:p>
          <a:p>
            <a:pPr marL="742950" lvl="1" indent="-285750">
              <a:buFont typeface="Wingdings" panose="05000000000000000000" pitchFamily="2" charset="2"/>
              <a:buChar char="Ø"/>
              <a:defRPr/>
            </a:pPr>
            <a:r>
              <a:rPr lang="fr-FR" sz="1400" dirty="0" smtClean="0">
                <a:solidFill>
                  <a:prstClr val="black"/>
                </a:solidFill>
              </a:rPr>
              <a:t>Congé longue maladie (CLM) ou de longue durée (CLD) toujours 50 ou 100%, pas 0%</a:t>
            </a:r>
          </a:p>
          <a:p>
            <a:pPr marL="742950" lvl="1" indent="-285750">
              <a:buFont typeface="Wingdings" panose="05000000000000000000" pitchFamily="2" charset="2"/>
              <a:buChar char="Ø"/>
              <a:defRPr/>
            </a:pPr>
            <a:r>
              <a:rPr lang="fr-FR" sz="1400" dirty="0" smtClean="0">
                <a:solidFill>
                  <a:prstClr val="black"/>
                </a:solidFill>
              </a:rPr>
              <a:t>L’exercice doit être découpé en plusieurs périodes dès lors que la situation administrative de l’agent a évolué (changement indice</a:t>
            </a:r>
            <a:r>
              <a:rPr lang="fr-FR" sz="1400" dirty="0">
                <a:solidFill>
                  <a:prstClr val="black"/>
                </a:solidFill>
              </a:rPr>
              <a:t>)	</a:t>
            </a:r>
          </a:p>
          <a:p>
            <a:pPr marL="285750" indent="-285750">
              <a:buFont typeface="Wingdings" panose="05000000000000000000" pitchFamily="2" charset="2"/>
              <a:buChar char="Ø"/>
              <a:defRPr/>
            </a:pPr>
            <a:endParaRPr lang="fr-FR" sz="1400" dirty="0"/>
          </a:p>
          <a:p>
            <a:pPr>
              <a:buFont typeface="Arial" charset="0"/>
              <a:buNone/>
              <a:defRPr/>
            </a:pPr>
            <a:endParaRPr lang="fr-FR" sz="1600" dirty="0"/>
          </a:p>
        </p:txBody>
      </p:sp>
    </p:spTree>
    <p:extLst>
      <p:ext uri="{BB962C8B-B14F-4D97-AF65-F5344CB8AC3E}">
        <p14:creationId xmlns:p14="http://schemas.microsoft.com/office/powerpoint/2010/main" val="1756480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00013" y="362840"/>
            <a:ext cx="8915400" cy="830997"/>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Déclaration individuelle : correction  des </a:t>
            </a:r>
            <a:r>
              <a:rPr lang="fr-FR" sz="2800" dirty="0" smtClean="0">
                <a:solidFill>
                  <a:srgbClr val="CD1D2C"/>
                </a:solidFill>
                <a:latin typeface="Trebuchet MS" panose="020B0603020202020204" pitchFamily="34" charset="0"/>
              </a:rPr>
              <a:t>anomalies</a:t>
            </a:r>
          </a:p>
          <a:p>
            <a:pPr algn="ctr"/>
            <a:r>
              <a:rPr lang="fr-FR" sz="2000" b="1" dirty="0" smtClean="0">
                <a:latin typeface="Trebuchet MS" panose="020B0603020202020204" pitchFamily="34" charset="0"/>
              </a:rPr>
              <a:t>Consignes et recommandations</a:t>
            </a:r>
          </a:p>
        </p:txBody>
      </p:sp>
      <p:sp>
        <p:nvSpPr>
          <p:cNvPr id="4" name="ZoneTexte 3"/>
          <p:cNvSpPr txBox="1"/>
          <p:nvPr/>
        </p:nvSpPr>
        <p:spPr>
          <a:xfrm>
            <a:off x="688522" y="1316947"/>
            <a:ext cx="8239027" cy="5324535"/>
          </a:xfrm>
          <a:prstGeom prst="rect">
            <a:avLst/>
          </a:prstGeom>
          <a:noFill/>
          <a:ln>
            <a:noFill/>
          </a:ln>
        </p:spPr>
        <p:txBody>
          <a:bodyPr wrap="square" rtlCol="0">
            <a:spAutoFit/>
          </a:bodyPr>
          <a:lstStyle/>
          <a:p>
            <a:pPr marL="285750" indent="-285750">
              <a:buFont typeface="Wingdings" panose="05000000000000000000" pitchFamily="2" charset="2"/>
              <a:buChar char="§"/>
              <a:defRPr/>
            </a:pPr>
            <a:endParaRPr lang="fr-FR" sz="1600" dirty="0" smtClean="0"/>
          </a:p>
          <a:p>
            <a:pPr marL="285750" indent="-285750">
              <a:buFont typeface="Wingdings" panose="05000000000000000000" pitchFamily="2" charset="2"/>
              <a:buChar char="Ø"/>
              <a:defRPr/>
            </a:pPr>
            <a:r>
              <a:rPr lang="fr-FR" sz="1400" dirty="0"/>
              <a:t>Pour faciliter la correction de ces anomalies, vous devez consulter le Compte Individuel Retraite (CIR) de l’agent afin de visualiser son contenu.</a:t>
            </a:r>
          </a:p>
          <a:p>
            <a:pPr marL="285750" indent="-285750">
              <a:buFont typeface="Wingdings" panose="05000000000000000000" pitchFamily="2" charset="2"/>
              <a:buChar char="Ø"/>
              <a:defRPr/>
            </a:pPr>
            <a:r>
              <a:rPr lang="fr-FR" sz="1400" dirty="0" smtClean="0"/>
              <a:t>Ainsi</a:t>
            </a:r>
            <a:r>
              <a:rPr lang="fr-FR" sz="1400" dirty="0"/>
              <a:t>, si vous constatez des incohérences sur les périodes déjà présentes dans le CIR, vous devez contacter l’employeur concerné pour lui signaler qu’il doit modifier le CIR de l’agent.</a:t>
            </a:r>
          </a:p>
          <a:p>
            <a:pPr marL="285750" indent="-285750">
              <a:buFont typeface="Wingdings" panose="05000000000000000000" pitchFamily="2" charset="2"/>
              <a:buChar char="Ø"/>
              <a:defRPr/>
            </a:pPr>
            <a:r>
              <a:rPr lang="fr-FR" sz="1400" dirty="0"/>
              <a:t>Il devra alors transmettre à la CNRACL une déclaration annule et remplace partielle (type 69) afin de rectifier les éléments erronés.</a:t>
            </a:r>
          </a:p>
          <a:p>
            <a:pPr>
              <a:buFont typeface="Arial" charset="0"/>
              <a:buNone/>
              <a:defRPr/>
            </a:pPr>
            <a:endParaRPr lang="fr-FR" sz="1600" dirty="0" smtClean="0"/>
          </a:p>
          <a:p>
            <a:pPr>
              <a:buFont typeface="Arial" charset="0"/>
              <a:buNone/>
              <a:defRPr/>
            </a:pPr>
            <a:r>
              <a:rPr lang="fr-FR" sz="1600" b="1" u="sng" dirty="0" smtClean="0"/>
              <a:t>Contact</a:t>
            </a:r>
            <a:r>
              <a:rPr lang="fr-FR" sz="1600" dirty="0" smtClean="0"/>
              <a:t> :</a:t>
            </a:r>
          </a:p>
          <a:p>
            <a:pPr>
              <a:buFont typeface="Arial" charset="0"/>
              <a:buNone/>
              <a:defRPr/>
            </a:pPr>
            <a:endParaRPr lang="fr-FR" sz="1600" dirty="0"/>
          </a:p>
          <a:p>
            <a:pPr>
              <a:buFont typeface="Arial" charset="0"/>
              <a:buNone/>
              <a:defRPr/>
            </a:pPr>
            <a:r>
              <a:rPr lang="fr-FR" sz="1600" dirty="0" smtClean="0"/>
              <a:t>Services « corrections des anomalies » à la CNRACL : </a:t>
            </a:r>
          </a:p>
          <a:p>
            <a:pPr>
              <a:buFont typeface="Arial" charset="0"/>
              <a:buNone/>
              <a:defRPr/>
            </a:pPr>
            <a:endParaRPr lang="fr-FR" sz="1600" dirty="0" smtClean="0"/>
          </a:p>
          <a:p>
            <a:pPr marL="285750" indent="-285750">
              <a:buFont typeface="Wingdings" panose="05000000000000000000" pitchFamily="2" charset="2"/>
              <a:buChar char="Ø"/>
              <a:defRPr/>
            </a:pPr>
            <a:r>
              <a:rPr lang="fr-FR" sz="1600" dirty="0" smtClean="0"/>
              <a:t>Par courriel : </a:t>
            </a:r>
            <a:r>
              <a:rPr lang="fr-FR" sz="1600" dirty="0" err="1" smtClean="0"/>
              <a:t>support.declaration.CNRACL</a:t>
            </a:r>
            <a:r>
              <a:rPr lang="fr-FR" sz="1600" dirty="0" smtClean="0"/>
              <a:t> @caissedesdepots.fr en précisant le N° de SIRET de votre collectivité, le N° de SS de l’agent et le motif du contact</a:t>
            </a:r>
          </a:p>
          <a:p>
            <a:pPr marL="285750" indent="-285750">
              <a:buFont typeface="Wingdings" panose="05000000000000000000" pitchFamily="2" charset="2"/>
              <a:buChar char="Ø"/>
              <a:defRPr/>
            </a:pPr>
            <a:r>
              <a:rPr lang="fr-FR" sz="1600" dirty="0" smtClean="0"/>
              <a:t>Par téléphone : 05 56 11 38 38 (choix n°1) du lundi au vendredi de 13h à 16h</a:t>
            </a:r>
          </a:p>
          <a:p>
            <a:pPr marL="285750" indent="-285750">
              <a:buFont typeface="Wingdings" panose="05000000000000000000" pitchFamily="2" charset="2"/>
              <a:buChar char="Ø"/>
              <a:defRPr/>
            </a:pPr>
            <a:r>
              <a:rPr lang="fr-FR" sz="1600" dirty="0" smtClean="0"/>
              <a:t>Par formulaire de contact dur le site de la CNRACL</a:t>
            </a:r>
          </a:p>
          <a:p>
            <a:pPr marL="285750" indent="-285750">
              <a:buFont typeface="Wingdings" panose="05000000000000000000" pitchFamily="2" charset="2"/>
              <a:buChar char="Ø"/>
              <a:defRPr/>
            </a:pPr>
            <a:r>
              <a:rPr lang="fr-FR" sz="1600" dirty="0" smtClean="0"/>
              <a:t>Par courrier : </a:t>
            </a:r>
          </a:p>
          <a:p>
            <a:pPr algn="ctr">
              <a:defRPr/>
            </a:pPr>
            <a:r>
              <a:rPr lang="fr-FR" sz="1600" b="1" dirty="0" smtClean="0"/>
              <a:t>CNRACL</a:t>
            </a:r>
          </a:p>
          <a:p>
            <a:pPr algn="ctr">
              <a:defRPr/>
            </a:pPr>
            <a:r>
              <a:rPr lang="fr-FR" sz="1600" b="1" dirty="0" smtClean="0"/>
              <a:t>PPMX40</a:t>
            </a:r>
          </a:p>
          <a:p>
            <a:pPr algn="ctr">
              <a:defRPr/>
            </a:pPr>
            <a:r>
              <a:rPr lang="fr-FR" sz="1600" b="1" dirty="0" smtClean="0"/>
              <a:t>Rue de Vergne</a:t>
            </a:r>
          </a:p>
          <a:p>
            <a:pPr algn="ctr">
              <a:defRPr/>
            </a:pPr>
            <a:r>
              <a:rPr lang="fr-FR" sz="1600" b="1" dirty="0" smtClean="0"/>
              <a:t>33059 Bordeaux cedex</a:t>
            </a:r>
          </a:p>
          <a:p>
            <a:pPr>
              <a:defRPr/>
            </a:pPr>
            <a:endParaRPr lang="fr-FR" sz="1600" dirty="0" smtClean="0"/>
          </a:p>
        </p:txBody>
      </p:sp>
    </p:spTree>
    <p:extLst>
      <p:ext uri="{BB962C8B-B14F-4D97-AF65-F5344CB8AC3E}">
        <p14:creationId xmlns:p14="http://schemas.microsoft.com/office/powerpoint/2010/main" val="3863961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rmAutofit/>
          </a:bodyPr>
          <a:lstStyle/>
          <a:p>
            <a:r>
              <a:rPr lang="fr-FR" sz="2800" dirty="0" smtClean="0">
                <a:solidFill>
                  <a:srgbClr val="CD1D2C"/>
                </a:solidFill>
              </a:rPr>
              <a:t>En savoir plus</a:t>
            </a:r>
            <a:endParaRPr lang="fr-FR" sz="2800" dirty="0">
              <a:solidFill>
                <a:srgbClr val="CD1D2C"/>
              </a:solidFill>
            </a:endParaRPr>
          </a:p>
        </p:txBody>
      </p:sp>
      <p:sp>
        <p:nvSpPr>
          <p:cNvPr id="5" name="Espace réservé du contenu 4"/>
          <p:cNvSpPr>
            <a:spLocks noGrp="1"/>
          </p:cNvSpPr>
          <p:nvPr>
            <p:ph sz="quarter" idx="1"/>
          </p:nvPr>
        </p:nvSpPr>
        <p:spPr>
          <a:xfrm>
            <a:off x="323528" y="880532"/>
            <a:ext cx="8219256" cy="5205192"/>
          </a:xfrm>
        </p:spPr>
        <p:txBody>
          <a:bodyPr>
            <a:normAutofit/>
          </a:bodyPr>
          <a:lstStyle/>
          <a:p>
            <a:pPr marL="0" lvl="0" indent="0">
              <a:buNone/>
              <a:defRPr/>
            </a:pPr>
            <a:r>
              <a:rPr lang="fr-FR" dirty="0" smtClean="0">
                <a:solidFill>
                  <a:prstClr val="black"/>
                </a:solidFill>
                <a:hlinkClick r:id="rId3"/>
              </a:rPr>
              <a:t>www.cdc.retraites.fr</a:t>
            </a:r>
            <a:endParaRPr lang="fr-FR" dirty="0">
              <a:solidFill>
                <a:prstClr val="black"/>
              </a:solidFill>
            </a:endParaRPr>
          </a:p>
          <a:p>
            <a:pPr marL="0" lvl="0" indent="0">
              <a:buClr>
                <a:srgbClr val="FE8637"/>
              </a:buClr>
              <a:buNone/>
            </a:pPr>
            <a:r>
              <a:rPr lang="fr-FR" dirty="0">
                <a:solidFill>
                  <a:prstClr val="black"/>
                </a:solidFill>
                <a:hlinkClick r:id="rId4"/>
              </a:rPr>
              <a:t>www.rafp.fr</a:t>
            </a:r>
            <a:endParaRPr lang="fr-FR" dirty="0">
              <a:solidFill>
                <a:prstClr val="black"/>
              </a:solidFill>
            </a:endParaRPr>
          </a:p>
          <a:p>
            <a:pPr marL="0" lvl="0" indent="0">
              <a:buClr>
                <a:srgbClr val="FE8637"/>
              </a:buClr>
              <a:buNone/>
            </a:pPr>
            <a:endParaRPr lang="fr-FR" sz="1800" dirty="0" smtClean="0">
              <a:solidFill>
                <a:prstClr val="black"/>
              </a:solidFill>
            </a:endParaRPr>
          </a:p>
          <a:p>
            <a:pPr marL="0" lvl="0" indent="0">
              <a:buClr>
                <a:srgbClr val="FE8637"/>
              </a:buClr>
              <a:buNone/>
            </a:pPr>
            <a:r>
              <a:rPr lang="fr-FR" sz="1800" dirty="0" smtClean="0">
                <a:solidFill>
                  <a:prstClr val="black"/>
                </a:solidFill>
              </a:rPr>
              <a:t>CNRACL </a:t>
            </a:r>
            <a:r>
              <a:rPr lang="fr-FR" sz="1800" dirty="0">
                <a:solidFill>
                  <a:prstClr val="black"/>
                </a:solidFill>
              </a:rPr>
              <a:t>: 05 57 57 91 91</a:t>
            </a:r>
          </a:p>
          <a:p>
            <a:pPr marL="0" lvl="0" indent="0">
              <a:buClr>
                <a:srgbClr val="FE8637"/>
              </a:buClr>
              <a:buNone/>
            </a:pPr>
            <a:r>
              <a:rPr lang="fr-FR" sz="1800" dirty="0">
                <a:solidFill>
                  <a:prstClr val="black"/>
                </a:solidFill>
              </a:rPr>
              <a:t>CARSAT : 3960</a:t>
            </a:r>
          </a:p>
          <a:p>
            <a:pPr marL="0" lvl="0" indent="0">
              <a:buClr>
                <a:srgbClr val="FE8637"/>
              </a:buClr>
              <a:buNone/>
            </a:pPr>
            <a:r>
              <a:rPr lang="fr-FR" sz="1800" dirty="0">
                <a:solidFill>
                  <a:prstClr val="black"/>
                </a:solidFill>
              </a:rPr>
              <a:t>IRCANTEC : 02 41 05 25 33</a:t>
            </a:r>
          </a:p>
          <a:p>
            <a:pPr marL="0" lvl="0" indent="0">
              <a:buClr>
                <a:srgbClr val="FE8637"/>
              </a:buClr>
              <a:buNone/>
            </a:pPr>
            <a:r>
              <a:rPr lang="fr-FR" sz="1800" dirty="0">
                <a:solidFill>
                  <a:prstClr val="black"/>
                </a:solidFill>
              </a:rPr>
              <a:t>RAFP : 02 41 05 28 28</a:t>
            </a:r>
          </a:p>
          <a:p>
            <a:pPr marL="0" lvl="0" indent="0">
              <a:buClr>
                <a:srgbClr val="FE8637"/>
              </a:buClr>
              <a:buNone/>
            </a:pPr>
            <a:endParaRPr lang="fr-FR" sz="1800" dirty="0">
              <a:solidFill>
                <a:prstClr val="black"/>
              </a:solidFill>
            </a:endParaRPr>
          </a:p>
          <a:p>
            <a:pPr marL="0" lvl="0" indent="0">
              <a:buClr>
                <a:srgbClr val="FE8637"/>
              </a:buClr>
              <a:buNone/>
            </a:pPr>
            <a:r>
              <a:rPr lang="fr-FR" sz="1800" dirty="0">
                <a:solidFill>
                  <a:prstClr val="black"/>
                </a:solidFill>
              </a:rPr>
              <a:t>Demande d’état signalétique des services militaires (par l’agent) :</a:t>
            </a:r>
          </a:p>
          <a:p>
            <a:pPr marL="0" lvl="0" indent="0">
              <a:buClr>
                <a:srgbClr val="FE8637"/>
              </a:buClr>
              <a:buNone/>
            </a:pPr>
            <a:r>
              <a:rPr lang="fr-FR" sz="1600" dirty="0">
                <a:solidFill>
                  <a:prstClr val="black"/>
                </a:solidFill>
              </a:rPr>
              <a:t>Bureau central d’archives administratives militaires</a:t>
            </a:r>
          </a:p>
          <a:p>
            <a:pPr marL="0" lvl="0" indent="0">
              <a:buClr>
                <a:srgbClr val="FE8637"/>
              </a:buClr>
              <a:buNone/>
            </a:pPr>
            <a:r>
              <a:rPr lang="fr-FR" sz="1600" dirty="0">
                <a:solidFill>
                  <a:prstClr val="black"/>
                </a:solidFill>
              </a:rPr>
              <a:t>Caserne Bernadotte</a:t>
            </a:r>
          </a:p>
          <a:p>
            <a:pPr marL="0" lvl="0" indent="0">
              <a:buClr>
                <a:srgbClr val="FE8637"/>
              </a:buClr>
              <a:buNone/>
            </a:pPr>
            <a:r>
              <a:rPr lang="fr-FR" sz="1600" dirty="0">
                <a:solidFill>
                  <a:prstClr val="black"/>
                </a:solidFill>
              </a:rPr>
              <a:t>64023 PAU Cedex</a:t>
            </a:r>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112</a:t>
            </a:fld>
            <a:endParaRPr lang="fr-FR"/>
          </a:p>
        </p:txBody>
      </p:sp>
      <p:pic>
        <p:nvPicPr>
          <p:cNvPr id="1026" name="Picture 2" descr="https://outils.cdc.retraites.fr/cnracl/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412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61534" y="1272619"/>
            <a:ext cx="7371761" cy="3816429"/>
          </a:xfrm>
          <a:prstGeom prst="rect">
            <a:avLst/>
          </a:prstGeom>
          <a:noFill/>
        </p:spPr>
        <p:txBody>
          <a:bodyPr wrap="square" rtlCol="0">
            <a:spAutoFit/>
          </a:bodyPr>
          <a:lstStyle/>
          <a:p>
            <a:pPr algn="ctr"/>
            <a:r>
              <a:rPr lang="fr-FR" sz="2200" dirty="0" smtClean="0">
                <a:latin typeface="Trebuchet MS" panose="020B0603020202020204" pitchFamily="34" charset="0"/>
              </a:rPr>
              <a:t>Pour toutes informations complémentaires, nous sommes à votre disposition : </a:t>
            </a:r>
          </a:p>
          <a:p>
            <a:pPr algn="ctr"/>
            <a:endParaRPr lang="fr-FR" sz="2200" dirty="0" smtClean="0">
              <a:latin typeface="Trebuchet MS" panose="020B0603020202020204" pitchFamily="34" charset="0"/>
            </a:endParaRPr>
          </a:p>
          <a:p>
            <a:pPr algn="ctr"/>
            <a:r>
              <a:rPr lang="fr-FR" sz="2200" dirty="0" smtClean="0">
                <a:latin typeface="Trebuchet MS" panose="020B0603020202020204" pitchFamily="34" charset="0"/>
              </a:rPr>
              <a:t>Annick FRANCO (annick.franco@cdg35.fr) </a:t>
            </a:r>
          </a:p>
          <a:p>
            <a:pPr algn="ctr"/>
            <a:r>
              <a:rPr lang="fr-FR" sz="2200" dirty="0" smtClean="0">
                <a:latin typeface="Trebuchet MS" panose="020B0603020202020204" pitchFamily="34" charset="0"/>
              </a:rPr>
              <a:t>02 99 23 40 65</a:t>
            </a:r>
          </a:p>
          <a:p>
            <a:pPr algn="ctr"/>
            <a:endParaRPr lang="fr-FR" sz="2200" dirty="0" smtClean="0">
              <a:latin typeface="Trebuchet MS" panose="020B0603020202020204" pitchFamily="34" charset="0"/>
            </a:endParaRPr>
          </a:p>
          <a:p>
            <a:pPr algn="ctr"/>
            <a:r>
              <a:rPr lang="fr-FR" sz="2200" dirty="0" smtClean="0">
                <a:latin typeface="Trebuchet MS" panose="020B0603020202020204" pitchFamily="34" charset="0"/>
              </a:rPr>
              <a:t>Sandra RUELLAN (sandra.ruellan@cdg35.fr</a:t>
            </a:r>
            <a:r>
              <a:rPr lang="fr-FR" sz="2200" dirty="0">
                <a:latin typeface="Trebuchet MS" panose="020B0603020202020204" pitchFamily="34" charset="0"/>
              </a:rPr>
              <a:t>) </a:t>
            </a:r>
          </a:p>
          <a:p>
            <a:pPr algn="ctr"/>
            <a:r>
              <a:rPr lang="fr-FR" sz="2200" dirty="0">
                <a:latin typeface="Trebuchet MS" panose="020B0603020202020204" pitchFamily="34" charset="0"/>
              </a:rPr>
              <a:t>02 99 23 40 </a:t>
            </a:r>
            <a:r>
              <a:rPr lang="fr-FR" sz="2200" dirty="0" smtClean="0">
                <a:latin typeface="Trebuchet MS" panose="020B0603020202020204" pitchFamily="34" charset="0"/>
              </a:rPr>
              <a:t>64</a:t>
            </a:r>
            <a:endParaRPr lang="fr-FR" sz="2200" dirty="0">
              <a:latin typeface="Trebuchet MS" panose="020B0603020202020204" pitchFamily="34" charset="0"/>
            </a:endParaRPr>
          </a:p>
          <a:p>
            <a:pPr algn="ctr"/>
            <a:endParaRPr lang="fr-FR" sz="2200" dirty="0" smtClean="0">
              <a:latin typeface="Trebuchet MS" panose="020B0603020202020204" pitchFamily="34" charset="0"/>
            </a:endParaRPr>
          </a:p>
          <a:p>
            <a:pPr algn="ctr"/>
            <a:r>
              <a:rPr lang="fr-FR" sz="2200" dirty="0" smtClean="0">
                <a:latin typeface="Trebuchet MS" panose="020B0603020202020204" pitchFamily="34" charset="0"/>
              </a:rPr>
              <a:t/>
            </a:r>
            <a:br>
              <a:rPr lang="fr-FR" sz="2200" dirty="0" smtClean="0">
                <a:latin typeface="Trebuchet MS" panose="020B0603020202020204" pitchFamily="34" charset="0"/>
              </a:rPr>
            </a:br>
            <a:r>
              <a:rPr lang="fr-FR" sz="2200" dirty="0" smtClean="0">
                <a:latin typeface="Trebuchet MS" panose="020B0603020202020204" pitchFamily="34" charset="0"/>
              </a:rPr>
              <a:t>Service Statuts-Rémunération</a:t>
            </a:r>
            <a:endParaRPr lang="fr-FR" sz="2200" dirty="0">
              <a:latin typeface="Trebuchet MS" panose="020B0603020202020204" pitchFamily="34" charset="0"/>
            </a:endParaRPr>
          </a:p>
        </p:txBody>
      </p:sp>
    </p:spTree>
    <p:extLst>
      <p:ext uri="{BB962C8B-B14F-4D97-AF65-F5344CB8AC3E}">
        <p14:creationId xmlns:p14="http://schemas.microsoft.com/office/powerpoint/2010/main" val="6460663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050330" y="480766"/>
            <a:ext cx="4308049"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L'affiliation</a:t>
            </a:r>
          </a:p>
        </p:txBody>
      </p:sp>
      <p:sp>
        <p:nvSpPr>
          <p:cNvPr id="5" name="ZoneTexte 4"/>
          <p:cNvSpPr txBox="1"/>
          <p:nvPr/>
        </p:nvSpPr>
        <p:spPr>
          <a:xfrm>
            <a:off x="886120" y="1344939"/>
            <a:ext cx="6636470" cy="446276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1600" dirty="0" smtClean="0">
                <a:latin typeface="Trebuchet MS" panose="020B0603020202020204" pitchFamily="34" charset="0"/>
              </a:rPr>
              <a:t>Saisie sur la plateforme CNRACL (rubrique affiliation) à compter du jour de recrutement. </a:t>
            </a:r>
          </a:p>
          <a:p>
            <a:pPr marL="742950" lvl="1" indent="-285750">
              <a:spcAft>
                <a:spcPts val="1200"/>
              </a:spcAft>
              <a:buFont typeface="Wingdings" panose="05000000000000000000" pitchFamily="2" charset="2"/>
              <a:buChar char="Ø"/>
            </a:pPr>
            <a:r>
              <a:rPr lang="fr-FR" sz="1400" i="1" dirty="0" smtClean="0">
                <a:latin typeface="Trebuchet MS" panose="020B0603020202020204" pitchFamily="34" charset="0"/>
              </a:rPr>
              <a:t>Quelques jours après la saisie, il est conseillé d’imprimer le n° d’affiliation attribué par la CNRACL et le classer dans le dossier individuel de l’agent.</a:t>
            </a:r>
          </a:p>
          <a:p>
            <a:pPr marL="285750" indent="-285750">
              <a:spcAft>
                <a:spcPts val="1200"/>
              </a:spcAft>
              <a:buFont typeface="Arial" panose="020B0604020202020204" pitchFamily="34" charset="0"/>
              <a:buChar char="•"/>
            </a:pPr>
            <a:r>
              <a:rPr lang="fr-FR" sz="1600" dirty="0">
                <a:latin typeface="Trebuchet MS" panose="020B0603020202020204" pitchFamily="34" charset="0"/>
              </a:rPr>
              <a:t>En cas de mutation de l’agent, la collectivité d’accueil procède à nouveau à l’affiliation de l’agent</a:t>
            </a:r>
          </a:p>
          <a:p>
            <a:pPr marL="285750" indent="-285750">
              <a:spcAft>
                <a:spcPts val="1200"/>
              </a:spcAft>
              <a:buFont typeface="Arial" panose="020B0604020202020204" pitchFamily="34" charset="0"/>
              <a:buChar char="•"/>
            </a:pPr>
            <a:r>
              <a:rPr lang="fr-FR" sz="1600" dirty="0">
                <a:latin typeface="Trebuchet MS" panose="020B0603020202020204" pitchFamily="34" charset="0"/>
              </a:rPr>
              <a:t>En cas d’employeurs multiples (agent intercommunal) : un seul employeur procède à l’affiliation pour tous les employeurs et l’agent recevra un numéro d’affiliation par collectivité.</a:t>
            </a:r>
          </a:p>
          <a:p>
            <a:pPr marL="285750" indent="-285750">
              <a:spcAft>
                <a:spcPts val="1200"/>
              </a:spcAft>
              <a:buFont typeface="Arial" panose="020B0604020202020204" pitchFamily="34" charset="0"/>
              <a:buChar char="•"/>
            </a:pPr>
            <a:r>
              <a:rPr lang="fr-FR" sz="1600" dirty="0" smtClean="0">
                <a:latin typeface="Trebuchet MS" panose="020B0603020202020204" pitchFamily="34" charset="0"/>
              </a:rPr>
              <a:t>Consultez régulièrement la </a:t>
            </a:r>
            <a:r>
              <a:rPr lang="fr-FR" sz="1600" dirty="0">
                <a:latin typeface="Trebuchet MS" panose="020B0603020202020204" pitchFamily="34" charset="0"/>
              </a:rPr>
              <a:t>liste des agents affiliés sur le site de la CNRACL sur votre espace personnalisé </a:t>
            </a:r>
            <a:r>
              <a:rPr lang="fr-FR" sz="1600" dirty="0" smtClean="0">
                <a:latin typeface="Trebuchet MS" panose="020B0603020202020204" pitchFamily="34" charset="0"/>
              </a:rPr>
              <a:t>- vos </a:t>
            </a:r>
            <a:r>
              <a:rPr lang="fr-FR" sz="1600" dirty="0">
                <a:latin typeface="Trebuchet MS" panose="020B0603020202020204" pitchFamily="34" charset="0"/>
              </a:rPr>
              <a:t>agents </a:t>
            </a:r>
            <a:r>
              <a:rPr lang="fr-FR" sz="1600" dirty="0" smtClean="0">
                <a:latin typeface="Trebuchet MS" panose="020B0603020202020204" pitchFamily="34" charset="0"/>
              </a:rPr>
              <a:t>affiliés – (oublis, agents qui ont quitté la collectivité…)</a:t>
            </a:r>
            <a:endParaRPr lang="fr-FR" sz="1600" dirty="0">
              <a:latin typeface="Trebuchet MS" panose="020B0603020202020204" pitchFamily="34" charset="0"/>
            </a:endParaRPr>
          </a:p>
          <a:p>
            <a:pPr marL="285750" indent="-285750">
              <a:buFont typeface="Arial" panose="020B0604020202020204" pitchFamily="34" charset="0"/>
              <a:buChar char="•"/>
            </a:pPr>
            <a:r>
              <a:rPr lang="fr-FR" sz="1600" dirty="0">
                <a:latin typeface="Trebuchet MS" panose="020B0603020202020204" pitchFamily="34" charset="0"/>
              </a:rPr>
              <a:t>Avant la transmission de la DADS, il est important de vérifier la liste afin d’éviter les anomalies</a:t>
            </a:r>
            <a:r>
              <a:rPr lang="fr-FR" sz="1600" dirty="0" smtClean="0">
                <a:latin typeface="Trebuchet MS" panose="020B0603020202020204" pitchFamily="34" charset="0"/>
              </a:rPr>
              <a:t>.</a:t>
            </a:r>
            <a:endParaRPr lang="fr-FR" sz="1600" dirty="0">
              <a:latin typeface="Trebuchet MS" panose="020B0603020202020204" pitchFamily="34" charset="0"/>
            </a:endParaRPr>
          </a:p>
        </p:txBody>
      </p:sp>
    </p:spTree>
    <p:extLst>
      <p:ext uri="{BB962C8B-B14F-4D97-AF65-F5344CB8AC3E}">
        <p14:creationId xmlns:p14="http://schemas.microsoft.com/office/powerpoint/2010/main" val="822988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288946" y="152153"/>
            <a:ext cx="4308049"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Cas pratiques Affiliations</a:t>
            </a:r>
          </a:p>
        </p:txBody>
      </p:sp>
      <p:sp>
        <p:nvSpPr>
          <p:cNvPr id="5" name="ZoneTexte 4"/>
          <p:cNvSpPr txBox="1"/>
          <p:nvPr/>
        </p:nvSpPr>
        <p:spPr>
          <a:xfrm>
            <a:off x="886120" y="675373"/>
            <a:ext cx="6636470" cy="5656933"/>
          </a:xfrm>
          <a:prstGeom prst="rect">
            <a:avLst/>
          </a:prstGeom>
          <a:noFill/>
        </p:spPr>
        <p:txBody>
          <a:bodyPr wrap="square" rtlCol="0">
            <a:spAutoFit/>
          </a:bodyPr>
          <a:lstStyle/>
          <a:p>
            <a:pPr marL="285750" lvl="0" indent="-285750">
              <a:spcBef>
                <a:spcPct val="20000"/>
              </a:spcBef>
              <a:buFontTx/>
              <a:buChar char="-"/>
            </a:pPr>
            <a:r>
              <a:rPr lang="fr-FR" sz="1600" dirty="0">
                <a:solidFill>
                  <a:srgbClr val="000000"/>
                </a:solidFill>
              </a:rPr>
              <a:t>Agent titulaire à temps complet depuis le 01/09/2006 demande à travailler à temps partiel 50 % au 01/06/2015 pour un an : </a:t>
            </a:r>
            <a:r>
              <a:rPr lang="fr-FR" sz="1600" i="1" dirty="0">
                <a:solidFill>
                  <a:srgbClr val="000000"/>
                </a:solidFill>
              </a:rPr>
              <a:t>AFFILIATION ? Oui car emploi à temps complet au tableau des effectifs</a:t>
            </a:r>
          </a:p>
          <a:p>
            <a:pPr marL="285750" lvl="0" indent="-285750">
              <a:spcBef>
                <a:spcPct val="20000"/>
              </a:spcBef>
              <a:buFontTx/>
              <a:buChar char="-"/>
            </a:pPr>
            <a:endParaRPr lang="fr-FR" sz="1600" i="1" dirty="0">
              <a:solidFill>
                <a:srgbClr val="000000"/>
              </a:solidFill>
            </a:endParaRPr>
          </a:p>
          <a:p>
            <a:pPr marL="285750" lvl="0" indent="-285750">
              <a:spcBef>
                <a:spcPct val="20000"/>
              </a:spcBef>
              <a:buFontTx/>
              <a:buChar char="-"/>
            </a:pPr>
            <a:r>
              <a:rPr lang="fr-FR" sz="1600" dirty="0">
                <a:solidFill>
                  <a:srgbClr val="000000"/>
                </a:solidFill>
              </a:rPr>
              <a:t>Agent titulaire travaillant à la cantine depuis le 01/09/2004 à temps non complet 20 h et recruté par la communauté de communes à temps non complet 10 h au 01/04/2015</a:t>
            </a:r>
            <a:r>
              <a:rPr lang="fr-FR" sz="1600" i="1" dirty="0">
                <a:solidFill>
                  <a:srgbClr val="000000"/>
                </a:solidFill>
              </a:rPr>
              <a:t> : AFFILIATION ? Oui si stagiaire ou titulaire à la communauté de communes : TNC 30 h &gt; 28 h (seuil d’affiliation CNRACL)</a:t>
            </a:r>
          </a:p>
          <a:p>
            <a:pPr marL="285750" lvl="0" indent="-285750">
              <a:spcBef>
                <a:spcPct val="20000"/>
              </a:spcBef>
              <a:buFontTx/>
              <a:buChar char="-"/>
            </a:pPr>
            <a:endParaRPr lang="fr-FR" sz="1600" i="1" dirty="0">
              <a:solidFill>
                <a:srgbClr val="000000"/>
              </a:solidFill>
            </a:endParaRPr>
          </a:p>
          <a:p>
            <a:pPr marL="285750" lvl="0" indent="-285750">
              <a:spcBef>
                <a:spcPct val="20000"/>
              </a:spcBef>
              <a:buFontTx/>
              <a:buChar char="-"/>
            </a:pPr>
            <a:r>
              <a:rPr lang="fr-FR" sz="1600" dirty="0">
                <a:solidFill>
                  <a:srgbClr val="000000"/>
                </a:solidFill>
              </a:rPr>
              <a:t>Recrutement d’un agent titulaire à temps complet par mutation de la ville de </a:t>
            </a:r>
            <a:r>
              <a:rPr lang="fr-FR" sz="1600" dirty="0" smtClean="0">
                <a:solidFill>
                  <a:srgbClr val="000000"/>
                </a:solidFill>
              </a:rPr>
              <a:t>Rennes : </a:t>
            </a:r>
            <a:r>
              <a:rPr lang="fr-FR" sz="1600" i="1" dirty="0">
                <a:solidFill>
                  <a:srgbClr val="000000"/>
                </a:solidFill>
              </a:rPr>
              <a:t>AFFILIATION ? Oui par le nouvel employeur à compter de la date de recrutement (nouveau n° pour l’agent)</a:t>
            </a:r>
          </a:p>
          <a:p>
            <a:pPr marL="285750" lvl="0" indent="-285750">
              <a:spcBef>
                <a:spcPct val="20000"/>
              </a:spcBef>
              <a:buFontTx/>
              <a:buChar char="-"/>
            </a:pPr>
            <a:endParaRPr lang="fr-FR" sz="1600" i="1" dirty="0">
              <a:solidFill>
                <a:srgbClr val="000000"/>
              </a:solidFill>
            </a:endParaRPr>
          </a:p>
          <a:p>
            <a:pPr marL="285750" lvl="0" indent="-285750">
              <a:spcBef>
                <a:spcPct val="20000"/>
              </a:spcBef>
              <a:buFontTx/>
              <a:buChar char="-"/>
            </a:pPr>
            <a:r>
              <a:rPr lang="fr-FR" sz="1600" dirty="0">
                <a:solidFill>
                  <a:srgbClr val="000000"/>
                </a:solidFill>
              </a:rPr>
              <a:t>Agent titulaire à temps non complet 25 h à la commune et nommé contractuel au CCAS à temps non complet 10 h : </a:t>
            </a:r>
            <a:r>
              <a:rPr lang="fr-FR" sz="1600" i="1" dirty="0">
                <a:solidFill>
                  <a:srgbClr val="000000"/>
                </a:solidFill>
              </a:rPr>
              <a:t>AFFILIATION ? Non car seuls les agents stagiaires et titulaires sont affiliés</a:t>
            </a:r>
          </a:p>
          <a:p>
            <a:pPr marL="285750" lvl="0" indent="-285750">
              <a:spcBef>
                <a:spcPct val="20000"/>
              </a:spcBef>
              <a:buFontTx/>
              <a:buChar char="-"/>
            </a:pPr>
            <a:endParaRPr lang="fr-FR" sz="1600" i="1" dirty="0">
              <a:solidFill>
                <a:srgbClr val="000000"/>
              </a:solidFill>
            </a:endParaRPr>
          </a:p>
          <a:p>
            <a:pPr marL="285750" lvl="0" indent="-285750">
              <a:spcBef>
                <a:spcPct val="20000"/>
              </a:spcBef>
              <a:buFontTx/>
              <a:buChar char="-"/>
            </a:pPr>
            <a:r>
              <a:rPr lang="fr-FR" sz="1600" dirty="0">
                <a:solidFill>
                  <a:srgbClr val="000000"/>
                </a:solidFill>
              </a:rPr>
              <a:t>Agent stagiaire à temps complet au 01/05/2015 à 54 ans</a:t>
            </a:r>
            <a:r>
              <a:rPr lang="fr-FR" sz="1600" i="1" dirty="0">
                <a:solidFill>
                  <a:srgbClr val="000000"/>
                </a:solidFill>
              </a:rPr>
              <a:t> : AFFILIATION ? Oui car la limite d’âge est de 62 ans.</a:t>
            </a:r>
          </a:p>
        </p:txBody>
      </p:sp>
    </p:spTree>
    <p:extLst>
      <p:ext uri="{BB962C8B-B14F-4D97-AF65-F5344CB8AC3E}">
        <p14:creationId xmlns:p14="http://schemas.microsoft.com/office/powerpoint/2010/main" val="2937257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553191" y="397619"/>
            <a:ext cx="4072380"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Les catégories d'emplois</a:t>
            </a:r>
          </a:p>
        </p:txBody>
      </p:sp>
      <p:sp>
        <p:nvSpPr>
          <p:cNvPr id="3" name="ZoneTexte 2"/>
          <p:cNvSpPr txBox="1"/>
          <p:nvPr/>
        </p:nvSpPr>
        <p:spPr>
          <a:xfrm>
            <a:off x="772998" y="1216058"/>
            <a:ext cx="7880808" cy="5355312"/>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Trebuchet MS" panose="020B0603020202020204" pitchFamily="34" charset="0"/>
              </a:rPr>
              <a:t>Sédentaire ou catégorie </a:t>
            </a:r>
            <a:r>
              <a:rPr lang="fr-FR" dirty="0" smtClean="0">
                <a:latin typeface="Trebuchet MS" panose="020B0603020202020204" pitchFamily="34" charset="0"/>
              </a:rPr>
              <a:t>A</a:t>
            </a:r>
          </a:p>
          <a:p>
            <a:pPr marL="285750" indent="-285750">
              <a:buFont typeface="Arial" panose="020B0604020202020204" pitchFamily="34" charset="0"/>
              <a:buChar char="•"/>
            </a:pPr>
            <a:endParaRPr lang="fr-FR" sz="600" dirty="0">
              <a:latin typeface="Trebuchet MS" panose="020B0603020202020204" pitchFamily="34" charset="0"/>
            </a:endParaRPr>
          </a:p>
          <a:p>
            <a:r>
              <a:rPr lang="fr-FR" sz="1600" dirty="0">
                <a:latin typeface="Trebuchet MS" panose="020B0603020202020204" pitchFamily="34" charset="0"/>
              </a:rPr>
              <a:t>Cas </a:t>
            </a:r>
            <a:r>
              <a:rPr lang="fr-FR" sz="1600" dirty="0" smtClean="0">
                <a:latin typeface="Trebuchet MS" panose="020B0603020202020204" pitchFamily="34" charset="0"/>
              </a:rPr>
              <a:t>général</a:t>
            </a:r>
          </a:p>
          <a:p>
            <a:endParaRPr lang="fr-FR" sz="1100"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Active ou catégorie </a:t>
            </a:r>
            <a:r>
              <a:rPr lang="fr-FR" dirty="0" smtClean="0">
                <a:latin typeface="Trebuchet MS" panose="020B0603020202020204" pitchFamily="34" charset="0"/>
              </a:rPr>
              <a:t>B</a:t>
            </a:r>
          </a:p>
          <a:p>
            <a:pPr marL="285750" indent="-285750">
              <a:buFont typeface="Arial" panose="020B0604020202020204" pitchFamily="34" charset="0"/>
              <a:buChar char="•"/>
            </a:pPr>
            <a:endParaRPr lang="fr-FR" sz="600" dirty="0">
              <a:latin typeface="Trebuchet MS" panose="020B0603020202020204" pitchFamily="34" charset="0"/>
            </a:endParaRPr>
          </a:p>
          <a:p>
            <a:pPr algn="just"/>
            <a:r>
              <a:rPr lang="fr-FR" sz="1600" dirty="0">
                <a:latin typeface="Trebuchet MS" panose="020B0603020202020204" pitchFamily="34" charset="0"/>
              </a:rPr>
              <a:t>Le classement en catégorie active ne concerne qu'un nombre d'emplois limité soumis à un risque particulier ou à des fatigues exceptionnelles</a:t>
            </a:r>
            <a:r>
              <a:rPr lang="fr-FR" sz="1600" dirty="0" smtClean="0">
                <a:latin typeface="Trebuchet MS" panose="020B0603020202020204" pitchFamily="34" charset="0"/>
              </a:rPr>
              <a:t>.</a:t>
            </a:r>
          </a:p>
          <a:p>
            <a:pPr algn="just"/>
            <a:endParaRPr lang="fr-FR" sz="1600" dirty="0">
              <a:latin typeface="Trebuchet MS" panose="020B0603020202020204" pitchFamily="34" charset="0"/>
            </a:endParaRPr>
          </a:p>
          <a:p>
            <a:pPr algn="just"/>
            <a:r>
              <a:rPr lang="fr-FR" sz="1600" dirty="0">
                <a:latin typeface="Trebuchet MS" panose="020B0603020202020204" pitchFamily="34" charset="0"/>
              </a:rPr>
              <a:t>Par risques particuliers ou fatigues exceptionnelles, il faut entendre les risques inhérents de façon permanente à un emploi et conduisant, par le simple exercice de cet emploi, à une usure prématurée de l'agent, qui soit telle, qu'elle justifie un départ anticipé à la retraite</a:t>
            </a:r>
            <a:r>
              <a:rPr lang="fr-FR" sz="1600" dirty="0" smtClean="0">
                <a:latin typeface="Trebuchet MS" panose="020B0603020202020204" pitchFamily="34" charset="0"/>
              </a:rPr>
              <a:t>.</a:t>
            </a:r>
          </a:p>
          <a:p>
            <a:endParaRPr lang="fr-FR" sz="1600" dirty="0">
              <a:latin typeface="Trebuchet MS" panose="020B0603020202020204" pitchFamily="34" charset="0"/>
            </a:endParaRPr>
          </a:p>
          <a:p>
            <a:r>
              <a:rPr lang="fr-FR" sz="1600" dirty="0">
                <a:latin typeface="Trebuchet MS" panose="020B0603020202020204" pitchFamily="34" charset="0"/>
              </a:rPr>
              <a:t>(Arrêté interministériel du 12 novembre 1969 portant classification des emplois en catégorie active</a:t>
            </a:r>
            <a:r>
              <a:rPr lang="fr-FR" sz="1600" dirty="0" smtClean="0">
                <a:latin typeface="Trebuchet MS" panose="020B0603020202020204" pitchFamily="34" charset="0"/>
              </a:rPr>
              <a:t>)</a:t>
            </a:r>
          </a:p>
          <a:p>
            <a:endParaRPr lang="fr-FR" sz="1100"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Insalubre ou catégorie </a:t>
            </a:r>
            <a:r>
              <a:rPr lang="fr-FR" dirty="0" smtClean="0">
                <a:latin typeface="Trebuchet MS" panose="020B0603020202020204" pitchFamily="34" charset="0"/>
              </a:rPr>
              <a:t>C</a:t>
            </a:r>
          </a:p>
          <a:p>
            <a:pPr marL="285750" indent="-285750">
              <a:buFont typeface="Arial" panose="020B0604020202020204" pitchFamily="34" charset="0"/>
              <a:buChar char="•"/>
            </a:pPr>
            <a:endParaRPr lang="fr-FR" sz="600" dirty="0">
              <a:latin typeface="Trebuchet MS" panose="020B0603020202020204" pitchFamily="34" charset="0"/>
            </a:endParaRPr>
          </a:p>
          <a:p>
            <a:r>
              <a:rPr lang="fr-FR" sz="1600" dirty="0">
                <a:latin typeface="Trebuchet MS" panose="020B0603020202020204" pitchFamily="34" charset="0"/>
              </a:rPr>
              <a:t>Cas des agents des égouts </a:t>
            </a:r>
            <a:r>
              <a:rPr lang="fr-FR" sz="1600" dirty="0" smtClean="0">
                <a:latin typeface="Trebuchet MS" panose="020B0603020202020204" pitchFamily="34" charset="0"/>
              </a:rPr>
              <a:t>souterrains</a:t>
            </a:r>
          </a:p>
          <a:p>
            <a:endParaRPr lang="fr-FR" dirty="0">
              <a:latin typeface="Trebuchet MS" panose="020B0603020202020204" pitchFamily="34" charset="0"/>
            </a:endParaRPr>
          </a:p>
          <a:p>
            <a:r>
              <a:rPr lang="fr-FR" dirty="0" smtClean="0">
                <a:latin typeface="Trebuchet MS" panose="020B0603020202020204" pitchFamily="34" charset="0"/>
              </a:rPr>
              <a:t>	A ne pas confondre avec les catégories A, B ou C en matière de carrière.</a:t>
            </a:r>
            <a:endParaRPr lang="fr-FR" dirty="0">
              <a:latin typeface="Trebuchet MS" panose="020B0603020202020204" pitchFamily="34" charset="0"/>
            </a:endParaRPr>
          </a:p>
        </p:txBody>
      </p:sp>
      <p:pic>
        <p:nvPicPr>
          <p:cNvPr id="4" name="Image 3"/>
          <p:cNvPicPr>
            <a:picLocks noChangeAspect="1"/>
          </p:cNvPicPr>
          <p:nvPr/>
        </p:nvPicPr>
        <p:blipFill>
          <a:blip r:embed="rId3"/>
          <a:stretch>
            <a:fillRect/>
          </a:stretch>
        </p:blipFill>
        <p:spPr>
          <a:xfrm>
            <a:off x="869438" y="5905500"/>
            <a:ext cx="307181" cy="255984"/>
          </a:xfrm>
          <a:prstGeom prst="rect">
            <a:avLst/>
          </a:prstGeom>
        </p:spPr>
      </p:pic>
    </p:spTree>
    <p:extLst>
      <p:ext uri="{BB962C8B-B14F-4D97-AF65-F5344CB8AC3E}">
        <p14:creationId xmlns:p14="http://schemas.microsoft.com/office/powerpoint/2010/main" val="11093487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046374" y="490194"/>
            <a:ext cx="7117237" cy="954107"/>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La validation des services de non-titulaires </a:t>
            </a:r>
          </a:p>
          <a:p>
            <a:pPr algn="ctr"/>
            <a:r>
              <a:rPr lang="fr-FR" sz="2800" dirty="0">
                <a:solidFill>
                  <a:srgbClr val="CD1D2C"/>
                </a:solidFill>
                <a:latin typeface="Trebuchet MS" panose="020B0603020202020204" pitchFamily="34" charset="0"/>
              </a:rPr>
              <a:t>de droit public</a:t>
            </a:r>
          </a:p>
        </p:txBody>
      </p:sp>
      <p:sp>
        <p:nvSpPr>
          <p:cNvPr id="3" name="ZoneTexte 2"/>
          <p:cNvSpPr txBox="1"/>
          <p:nvPr/>
        </p:nvSpPr>
        <p:spPr>
          <a:xfrm>
            <a:off x="669303" y="1668544"/>
            <a:ext cx="7975076" cy="4616648"/>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Trebuchet MS" panose="020B0603020202020204" pitchFamily="34" charset="0"/>
              </a:rPr>
              <a:t>Définition </a:t>
            </a:r>
            <a:r>
              <a:rPr lang="fr-FR" dirty="0" smtClean="0">
                <a:latin typeface="Trebuchet MS" panose="020B0603020202020204" pitchFamily="34" charset="0"/>
              </a:rPr>
              <a:t>:</a:t>
            </a:r>
          </a:p>
          <a:p>
            <a:pPr marL="285750" indent="-285750">
              <a:buFont typeface="Arial" panose="020B0604020202020204" pitchFamily="34" charset="0"/>
              <a:buChar char="•"/>
            </a:pPr>
            <a:endParaRPr lang="fr-FR" dirty="0">
              <a:latin typeface="Trebuchet MS" panose="020B0603020202020204" pitchFamily="34" charset="0"/>
            </a:endParaRPr>
          </a:p>
          <a:p>
            <a:pPr algn="just"/>
            <a:r>
              <a:rPr lang="fr-FR" dirty="0">
                <a:latin typeface="Trebuchet MS" panose="020B0603020202020204" pitchFamily="34" charset="0"/>
              </a:rPr>
              <a:t>Procédure facultative qui permet de rendre valable pour la retraite CNRACL des services de non-titulaire de droit public ainsi que certaines études (infirmière, sage-femme et assistante sociale) moyennant le versement de cotisations rétroactives</a:t>
            </a:r>
            <a:r>
              <a:rPr lang="fr-FR" dirty="0" smtClean="0">
                <a:latin typeface="Trebuchet MS" panose="020B0603020202020204" pitchFamily="34" charset="0"/>
              </a:rPr>
              <a:t>.</a:t>
            </a:r>
          </a:p>
          <a:p>
            <a:pPr algn="just"/>
            <a:endParaRPr lang="fr-FR" dirty="0">
              <a:latin typeface="Trebuchet MS" panose="020B0603020202020204" pitchFamily="34" charset="0"/>
            </a:endParaRPr>
          </a:p>
          <a:p>
            <a:pPr marL="285750" indent="-285750" algn="just">
              <a:buFont typeface="Arial" panose="020B0604020202020204" pitchFamily="34" charset="0"/>
              <a:buChar char="•"/>
            </a:pPr>
            <a:r>
              <a:rPr lang="fr-FR" dirty="0" smtClean="0">
                <a:latin typeface="Trebuchet MS" panose="020B0603020202020204" pitchFamily="34" charset="0"/>
              </a:rPr>
              <a:t>Le dispositif est en extinction :</a:t>
            </a:r>
          </a:p>
          <a:p>
            <a:pPr marL="285750" indent="-285750" algn="just">
              <a:buFont typeface="Arial" panose="020B0604020202020204" pitchFamily="34" charset="0"/>
              <a:buChar char="•"/>
            </a:pPr>
            <a:endParaRPr lang="fr-FR" dirty="0">
              <a:latin typeface="Trebuchet MS" panose="020B0603020202020204" pitchFamily="34" charset="0"/>
            </a:endParaRPr>
          </a:p>
          <a:p>
            <a:pPr algn="just"/>
            <a:r>
              <a:rPr lang="fr-FR" dirty="0">
                <a:latin typeface="Trebuchet MS" panose="020B0603020202020204" pitchFamily="34" charset="0"/>
              </a:rPr>
              <a:t>Les fonctionnaires titularisés à compter du 2 janvier 2013 n'ont plus la possibilité de demander la validation de leurs services</a:t>
            </a:r>
            <a:r>
              <a:rPr lang="fr-FR" dirty="0" smtClean="0">
                <a:latin typeface="Trebuchet MS" panose="020B0603020202020204" pitchFamily="34" charset="0"/>
              </a:rPr>
              <a:t>.</a:t>
            </a:r>
          </a:p>
          <a:p>
            <a:pPr algn="just"/>
            <a:endParaRPr lang="fr-FR" dirty="0">
              <a:latin typeface="Trebuchet MS" panose="020B0603020202020204" pitchFamily="34" charset="0"/>
            </a:endParaRPr>
          </a:p>
          <a:p>
            <a:pPr algn="just"/>
            <a:r>
              <a:rPr lang="fr-FR" dirty="0" smtClean="0">
                <a:latin typeface="Trebuchet MS" panose="020B0603020202020204" pitchFamily="34" charset="0"/>
              </a:rPr>
              <a:t>Les services validés ne sont plus pris en compte pour parfaire la condition de durée minimale de 2 ans à compter du 01/01/2011 </a:t>
            </a:r>
            <a:r>
              <a:rPr lang="fr-FR" sz="1400" dirty="0" smtClean="0">
                <a:latin typeface="Trebuchet MS" panose="020B0603020202020204" pitchFamily="34" charset="0"/>
              </a:rPr>
              <a:t>(</a:t>
            </a:r>
            <a:r>
              <a:rPr lang="fr-FR" sz="1400" dirty="0" err="1" smtClean="0">
                <a:latin typeface="Trebuchet MS" panose="020B0603020202020204" pitchFamily="34" charset="0"/>
              </a:rPr>
              <a:t>decret</a:t>
            </a:r>
            <a:r>
              <a:rPr lang="fr-FR" sz="1400" dirty="0" smtClean="0">
                <a:latin typeface="Trebuchet MS" panose="020B0603020202020204" pitchFamily="34" charset="0"/>
              </a:rPr>
              <a:t> n°2010-1740 du 30 décembre 2010)</a:t>
            </a:r>
          </a:p>
          <a:p>
            <a:pPr algn="just"/>
            <a:endParaRPr lang="fr-FR" sz="1400" dirty="0">
              <a:latin typeface="Trebuchet MS" panose="020B0603020202020204" pitchFamily="34" charset="0"/>
            </a:endParaRPr>
          </a:p>
          <a:p>
            <a:pPr algn="just"/>
            <a:r>
              <a:rPr lang="fr-FR" sz="1400" dirty="0"/>
              <a:t>NB : les périodes validées sont toujours prises en compte en catégorie sédentaire</a:t>
            </a:r>
            <a:endParaRPr lang="fr-FR" sz="1400" dirty="0">
              <a:latin typeface="Trebuchet MS" panose="020B0603020202020204" pitchFamily="34" charset="0"/>
            </a:endParaRPr>
          </a:p>
        </p:txBody>
      </p:sp>
    </p:spTree>
    <p:extLst>
      <p:ext uri="{BB962C8B-B14F-4D97-AF65-F5344CB8AC3E}">
        <p14:creationId xmlns:p14="http://schemas.microsoft.com/office/powerpoint/2010/main" val="2877484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617454" y="1236912"/>
            <a:ext cx="7975076" cy="4062651"/>
          </a:xfrm>
          <a:prstGeom prst="rect">
            <a:avLst/>
          </a:prstGeom>
          <a:noFill/>
        </p:spPr>
        <p:txBody>
          <a:bodyPr wrap="square" rtlCol="0">
            <a:spAutoFit/>
          </a:bodyPr>
          <a:lstStyle/>
          <a:p>
            <a:pPr marL="285750" indent="-285750">
              <a:buFont typeface="Arial" panose="020B0604020202020204" pitchFamily="34" charset="0"/>
              <a:buChar char="•"/>
            </a:pPr>
            <a:r>
              <a:rPr lang="fr-FR" sz="2300" dirty="0" smtClean="0">
                <a:latin typeface="Trebuchet MS" panose="020B0603020202020204" pitchFamily="34" charset="0"/>
              </a:rPr>
              <a:t>Cas particulier :</a:t>
            </a:r>
          </a:p>
          <a:p>
            <a:pPr marL="285750" indent="-285750">
              <a:buFont typeface="Arial" panose="020B0604020202020204" pitchFamily="34" charset="0"/>
              <a:buChar char="•"/>
            </a:pPr>
            <a:endParaRPr lang="fr-FR" sz="900" dirty="0">
              <a:latin typeface="Trebuchet MS" panose="020B0603020202020204" pitchFamily="34" charset="0"/>
            </a:endParaRPr>
          </a:p>
          <a:p>
            <a:pPr algn="just"/>
            <a:r>
              <a:rPr lang="fr-FR" dirty="0" smtClean="0">
                <a:latin typeface="Trebuchet MS" panose="020B0603020202020204" pitchFamily="34" charset="0"/>
              </a:rPr>
              <a:t>Les agents titularisés avant le 1</a:t>
            </a:r>
            <a:r>
              <a:rPr lang="fr-FR" baseline="30000" dirty="0" smtClean="0">
                <a:latin typeface="Trebuchet MS" panose="020B0603020202020204" pitchFamily="34" charset="0"/>
              </a:rPr>
              <a:t>er</a:t>
            </a:r>
            <a:r>
              <a:rPr lang="fr-FR" dirty="0" smtClean="0">
                <a:latin typeface="Trebuchet MS" panose="020B0603020202020204" pitchFamily="34" charset="0"/>
              </a:rPr>
              <a:t> janvier 2013 à temps non-complet relevant du Régime Général et de l’</a:t>
            </a:r>
            <a:r>
              <a:rPr lang="fr-FR" dirty="0" err="1" smtClean="0">
                <a:latin typeface="Trebuchet MS" panose="020B0603020202020204" pitchFamily="34" charset="0"/>
              </a:rPr>
              <a:t>Ircantec</a:t>
            </a:r>
            <a:r>
              <a:rPr lang="fr-FR" dirty="0" smtClean="0">
                <a:latin typeface="Trebuchet MS" panose="020B0603020202020204" pitchFamily="34" charset="0"/>
              </a:rPr>
              <a:t> et dont la durée hebdomadaire de service a été modifiée et/ou sera modifiée pour atteindre le seuil d’affiliation (28 heures) avant le 2 janvier 2015 pourront déposer une demande de validation dans la limite des 2 ans suivant l’affiliation CNRACL. </a:t>
            </a:r>
          </a:p>
          <a:p>
            <a:pPr algn="just"/>
            <a:endParaRPr lang="fr-FR" sz="2300" dirty="0" smtClean="0">
              <a:latin typeface="Trebuchet MS" panose="020B0603020202020204" pitchFamily="34" charset="0"/>
            </a:endParaRPr>
          </a:p>
          <a:p>
            <a:pPr algn="just"/>
            <a:endParaRPr lang="fr-FR" sz="2300" dirty="0">
              <a:latin typeface="Trebuchet MS" panose="020B0603020202020204" pitchFamily="34" charset="0"/>
            </a:endParaRPr>
          </a:p>
          <a:p>
            <a:pPr algn="just"/>
            <a:r>
              <a:rPr lang="fr-FR" i="1" dirty="0" smtClean="0">
                <a:latin typeface="Trebuchet MS" panose="020B0603020202020204" pitchFamily="34" charset="0"/>
              </a:rPr>
              <a:t>Exemple : Mme X a été titularisée le 1</a:t>
            </a:r>
            <a:r>
              <a:rPr lang="fr-FR" i="1" baseline="30000" dirty="0" smtClean="0">
                <a:latin typeface="Trebuchet MS" panose="020B0603020202020204" pitchFamily="34" charset="0"/>
              </a:rPr>
              <a:t>er</a:t>
            </a:r>
            <a:r>
              <a:rPr lang="fr-FR" i="1" dirty="0" smtClean="0">
                <a:latin typeface="Trebuchet MS" panose="020B0603020202020204" pitchFamily="34" charset="0"/>
              </a:rPr>
              <a:t> décembre 2006 à TNC 23h/hebdo. Elle change de temps de travail au 1</a:t>
            </a:r>
            <a:r>
              <a:rPr lang="fr-FR" i="1" baseline="30000" dirty="0" smtClean="0">
                <a:latin typeface="Trebuchet MS" panose="020B0603020202020204" pitchFamily="34" charset="0"/>
              </a:rPr>
              <a:t>er</a:t>
            </a:r>
            <a:r>
              <a:rPr lang="fr-FR" i="1" dirty="0" smtClean="0">
                <a:latin typeface="Trebuchet MS" panose="020B0603020202020204" pitchFamily="34" charset="0"/>
              </a:rPr>
              <a:t> septembre 2014 et passe à 28h/hebdo. Elle pourra demander la validation de ses services de non-titulaire entre le 1</a:t>
            </a:r>
            <a:r>
              <a:rPr lang="fr-FR" i="1" baseline="30000" dirty="0" smtClean="0">
                <a:latin typeface="Trebuchet MS" panose="020B0603020202020204" pitchFamily="34" charset="0"/>
              </a:rPr>
              <a:t>e</a:t>
            </a:r>
            <a:r>
              <a:rPr lang="fr-FR" i="1" dirty="0" smtClean="0">
                <a:latin typeface="Trebuchet MS" panose="020B0603020202020204" pitchFamily="34" charset="0"/>
              </a:rPr>
              <a:t> septembre 2014 et le 31 août 2016</a:t>
            </a:r>
          </a:p>
        </p:txBody>
      </p:sp>
      <p:sp>
        <p:nvSpPr>
          <p:cNvPr id="4" name="ZoneTexte 3"/>
          <p:cNvSpPr txBox="1"/>
          <p:nvPr/>
        </p:nvSpPr>
        <p:spPr>
          <a:xfrm rot="19707073">
            <a:off x="203521" y="674730"/>
            <a:ext cx="1865450" cy="338554"/>
          </a:xfrm>
          <a:prstGeom prst="rect">
            <a:avLst/>
          </a:prstGeom>
          <a:solidFill>
            <a:srgbClr val="CD1D2C"/>
          </a:solidFill>
        </p:spPr>
        <p:txBody>
          <a:bodyPr wrap="square" rtlCol="0">
            <a:spAutoFit/>
          </a:bodyPr>
          <a:lstStyle/>
          <a:p>
            <a:pPr algn="ctr"/>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Réforme 2014</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636218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617454" y="1486943"/>
            <a:ext cx="7975076" cy="4785926"/>
          </a:xfrm>
          <a:prstGeom prst="rect">
            <a:avLst/>
          </a:prstGeom>
          <a:noFill/>
        </p:spPr>
        <p:txBody>
          <a:bodyPr wrap="square" rtlCol="0">
            <a:spAutoFit/>
          </a:bodyPr>
          <a:lstStyle/>
          <a:p>
            <a:pPr algn="just"/>
            <a:r>
              <a:rPr lang="fr-FR" sz="1600" dirty="0"/>
              <a:t>Le décret </a:t>
            </a:r>
            <a:r>
              <a:rPr lang="fr-FR" sz="1600" dirty="0" smtClean="0"/>
              <a:t>n°2015-788 </a:t>
            </a:r>
            <a:r>
              <a:rPr lang="fr-FR" sz="1600" dirty="0"/>
              <a:t>du 29 juin 2015 modifie la procédure applicable aux demandes de validation de services de non titulaire.</a:t>
            </a:r>
          </a:p>
          <a:p>
            <a:pPr algn="just"/>
            <a:endParaRPr lang="fr-FR" sz="1600" dirty="0"/>
          </a:p>
          <a:p>
            <a:pPr algn="just"/>
            <a:r>
              <a:rPr lang="fr-FR" sz="1600" dirty="0"/>
              <a:t>L’arrêté du 21 août 2015 fixe les délais de transmission des demandes et des dossiers de validation.</a:t>
            </a:r>
          </a:p>
          <a:p>
            <a:pPr marL="285750" indent="-285750">
              <a:buFont typeface="Arial" panose="020B0604020202020204" pitchFamily="34" charset="0"/>
              <a:buChar char="•"/>
            </a:pPr>
            <a:endParaRPr lang="fr-FR" i="1" dirty="0" smtClean="0">
              <a:latin typeface="Trebuchet MS" panose="020B0603020202020204" pitchFamily="34" charset="0"/>
            </a:endParaRPr>
          </a:p>
          <a:p>
            <a:pPr lvl="0">
              <a:defRPr/>
            </a:pPr>
            <a:r>
              <a:rPr lang="fr-FR" dirty="0">
                <a:solidFill>
                  <a:prstClr val="black"/>
                </a:solidFill>
              </a:rPr>
              <a:t>Transmission </a:t>
            </a:r>
            <a:r>
              <a:rPr lang="fr-FR" b="1" dirty="0">
                <a:solidFill>
                  <a:prstClr val="black"/>
                </a:solidFill>
              </a:rPr>
              <a:t>des demandes </a:t>
            </a:r>
            <a:r>
              <a:rPr lang="fr-FR" dirty="0">
                <a:solidFill>
                  <a:prstClr val="black"/>
                </a:solidFill>
              </a:rPr>
              <a:t>de validation par l’employeur à la CNRACL, à compter du  septembre 2015</a:t>
            </a:r>
          </a:p>
          <a:p>
            <a:pPr lvl="0">
              <a:defRPr/>
            </a:pPr>
            <a:endParaRPr lang="fr-FR" dirty="0">
              <a:solidFill>
                <a:prstClr val="black"/>
              </a:solidFill>
            </a:endParaRPr>
          </a:p>
          <a:p>
            <a:pPr lvl="0" defTabSz="914400">
              <a:spcBef>
                <a:spcPts val="600"/>
              </a:spcBef>
              <a:buSzPct val="70000"/>
              <a:defRPr/>
            </a:pPr>
            <a:r>
              <a:rPr lang="fr-FR" sz="1500" b="1" dirty="0">
                <a:solidFill>
                  <a:prstClr val="black"/>
                </a:solidFill>
                <a:latin typeface="+mj-lt"/>
              </a:rPr>
              <a:t>Demande</a:t>
            </a:r>
            <a:r>
              <a:rPr lang="fr-FR" sz="1500" dirty="0">
                <a:solidFill>
                  <a:prstClr val="black"/>
                </a:solidFill>
                <a:latin typeface="+mj-lt"/>
              </a:rPr>
              <a:t> de validation formulée </a:t>
            </a:r>
            <a:r>
              <a:rPr lang="fr-FR" sz="1500" b="1" dirty="0">
                <a:solidFill>
                  <a:prstClr val="black"/>
                </a:solidFill>
                <a:latin typeface="+mj-lt"/>
              </a:rPr>
              <a:t>entre le 2 janvier 2015 et le 1</a:t>
            </a:r>
            <a:r>
              <a:rPr lang="fr-FR" sz="1500" b="1" baseline="30000" dirty="0">
                <a:solidFill>
                  <a:prstClr val="black"/>
                </a:solidFill>
                <a:latin typeface="+mj-lt"/>
              </a:rPr>
              <a:t>er</a:t>
            </a:r>
            <a:r>
              <a:rPr lang="fr-FR" sz="1500" b="1" dirty="0">
                <a:solidFill>
                  <a:prstClr val="black"/>
                </a:solidFill>
                <a:latin typeface="+mj-lt"/>
              </a:rPr>
              <a:t> janvier 2017</a:t>
            </a:r>
          </a:p>
          <a:p>
            <a:pPr marL="800100" lvl="1" indent="-342900" defTabSz="914400">
              <a:spcBef>
                <a:spcPts val="600"/>
              </a:spcBef>
              <a:buSzPct val="70000"/>
              <a:buFont typeface="Wingdings 3"/>
              <a:buChar char="&quot;"/>
              <a:defRPr/>
            </a:pPr>
            <a:r>
              <a:rPr lang="fr-FR" sz="1500" dirty="0">
                <a:solidFill>
                  <a:prstClr val="black"/>
                </a:solidFill>
                <a:latin typeface="+mj-lt"/>
                <a:sym typeface="Wingdings 3"/>
              </a:rPr>
              <a:t>Transmission à la CNRACL dans un </a:t>
            </a:r>
            <a:r>
              <a:rPr lang="fr-FR" sz="1500" b="1" dirty="0">
                <a:solidFill>
                  <a:prstClr val="black"/>
                </a:solidFill>
                <a:latin typeface="+mj-lt"/>
                <a:sym typeface="Wingdings 3"/>
              </a:rPr>
              <a:t>délai de 2 mois :</a:t>
            </a:r>
          </a:p>
          <a:p>
            <a:pPr marL="342900" lvl="0" indent="-342900" defTabSz="914400">
              <a:spcBef>
                <a:spcPts val="600"/>
              </a:spcBef>
              <a:buSzPct val="70000"/>
              <a:buFont typeface="Wingdings 3"/>
              <a:buChar char="&quot;"/>
              <a:defRPr/>
            </a:pPr>
            <a:endParaRPr lang="fr-FR" sz="1500" b="1" dirty="0">
              <a:solidFill>
                <a:prstClr val="black"/>
              </a:solidFill>
              <a:latin typeface="+mj-lt"/>
              <a:sym typeface="Wingdings 3"/>
            </a:endParaRPr>
          </a:p>
          <a:p>
            <a:pPr marL="274320" lvl="0" indent="-274320" defTabSz="914400">
              <a:spcBef>
                <a:spcPts val="600"/>
              </a:spcBef>
              <a:buSzPct val="70000"/>
              <a:buFont typeface="Wingdings"/>
              <a:buChar char=""/>
              <a:defRPr/>
            </a:pPr>
            <a:r>
              <a:rPr lang="fr-FR" sz="1500" dirty="0">
                <a:solidFill>
                  <a:prstClr val="black"/>
                </a:solidFill>
                <a:latin typeface="+mj-lt"/>
                <a:sym typeface="Wingdings 2"/>
              </a:rPr>
              <a:t> </a:t>
            </a:r>
            <a:r>
              <a:rPr lang="fr-FR" sz="1500" dirty="0">
                <a:solidFill>
                  <a:prstClr val="black"/>
                </a:solidFill>
                <a:latin typeface="+mj-lt"/>
                <a:sym typeface="Wingdings 3"/>
              </a:rPr>
              <a:t>à compter de la date de la demande du fonctionnaire</a:t>
            </a:r>
          </a:p>
          <a:p>
            <a:pPr lvl="0" algn="ctr" defTabSz="914400">
              <a:spcBef>
                <a:spcPts val="600"/>
              </a:spcBef>
              <a:buSzPct val="70000"/>
              <a:defRPr/>
            </a:pPr>
            <a:r>
              <a:rPr lang="fr-FR" sz="1500" dirty="0">
                <a:solidFill>
                  <a:prstClr val="black"/>
                </a:solidFill>
                <a:latin typeface="+mj-lt"/>
                <a:sym typeface="Wingdings 3"/>
              </a:rPr>
              <a:t>ou</a:t>
            </a:r>
          </a:p>
          <a:p>
            <a:pPr marL="274320" lvl="0" indent="-274320" defTabSz="914400">
              <a:spcBef>
                <a:spcPts val="600"/>
              </a:spcBef>
              <a:buSzPct val="70000"/>
              <a:buFont typeface="Wingdings"/>
              <a:buChar char=""/>
              <a:defRPr/>
            </a:pPr>
            <a:r>
              <a:rPr lang="fr-FR" sz="1500" dirty="0">
                <a:solidFill>
                  <a:prstClr val="black"/>
                </a:solidFill>
                <a:latin typeface="+mj-lt"/>
                <a:sym typeface="Wingdings 2"/>
              </a:rPr>
              <a:t> à compter du 2 septembre 2015 </a:t>
            </a:r>
            <a:r>
              <a:rPr lang="fr-FR" sz="1500" i="1" dirty="0">
                <a:solidFill>
                  <a:prstClr val="black"/>
                </a:solidFill>
                <a:latin typeface="+mj-lt"/>
                <a:sym typeface="Wingdings 2"/>
              </a:rPr>
              <a:t>(date de publication de l’arrêté)</a:t>
            </a:r>
            <a:r>
              <a:rPr lang="fr-FR" sz="1500" dirty="0">
                <a:solidFill>
                  <a:prstClr val="black"/>
                </a:solidFill>
                <a:latin typeface="+mj-lt"/>
                <a:sym typeface="Wingdings 2"/>
              </a:rPr>
              <a:t> si la demande est antérieure à cette date de publication</a:t>
            </a:r>
            <a:endParaRPr lang="fr-FR" sz="1500" i="1" dirty="0">
              <a:solidFill>
                <a:prstClr val="black"/>
              </a:solidFill>
              <a:latin typeface="+mj-lt"/>
              <a:sym typeface="Wingdings 3"/>
            </a:endParaRPr>
          </a:p>
          <a:p>
            <a:pPr marL="285750" indent="-285750">
              <a:buFont typeface="Arial" panose="020B0604020202020204" pitchFamily="34" charset="0"/>
              <a:buChar char="•"/>
            </a:pPr>
            <a:endParaRPr lang="fr-FR" i="1" dirty="0" smtClean="0">
              <a:latin typeface="Trebuchet MS" panose="020B0603020202020204" pitchFamily="34" charset="0"/>
            </a:endParaRPr>
          </a:p>
        </p:txBody>
      </p:sp>
      <p:sp>
        <p:nvSpPr>
          <p:cNvPr id="6" name="ZoneTexte 5"/>
          <p:cNvSpPr txBox="1"/>
          <p:nvPr/>
        </p:nvSpPr>
        <p:spPr>
          <a:xfrm rot="19707073">
            <a:off x="153516" y="561352"/>
            <a:ext cx="1865450" cy="584775"/>
          </a:xfrm>
          <a:prstGeom prst="rect">
            <a:avLst/>
          </a:prstGeom>
          <a:solidFill>
            <a:srgbClr val="CD1D2C"/>
          </a:solidFill>
        </p:spPr>
        <p:txBody>
          <a:bodyPr wrap="square" rtlCol="0">
            <a:spAutoFit/>
          </a:bodyPr>
          <a:lstStyle/>
          <a:p>
            <a:pPr algn="ctr"/>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Arrêté du 2 septembre 2015</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2780156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209831" y="1329781"/>
            <a:ext cx="8562694" cy="4401205"/>
          </a:xfrm>
          <a:prstGeom prst="rect">
            <a:avLst/>
          </a:prstGeom>
          <a:noFill/>
        </p:spPr>
        <p:txBody>
          <a:bodyPr wrap="square" rtlCol="0">
            <a:spAutoFit/>
          </a:bodyPr>
          <a:lstStyle/>
          <a:p>
            <a:pPr algn="ctr"/>
            <a:r>
              <a:rPr lang="fr-FR" sz="2800" b="1" dirty="0" smtClean="0">
                <a:latin typeface="Trebuchet MS" panose="020B0603020202020204" pitchFamily="34" charset="0"/>
              </a:rPr>
              <a:t>Le dossier de validation</a:t>
            </a:r>
          </a:p>
          <a:p>
            <a:pPr algn="ctr"/>
            <a:endParaRPr lang="fr-FR" b="1" dirty="0">
              <a:latin typeface="Trebuchet MS" panose="020B0603020202020204" pitchFamily="34" charset="0"/>
            </a:endParaRPr>
          </a:p>
          <a:p>
            <a:pPr algn="ctr"/>
            <a:r>
              <a:rPr lang="fr-FR" b="1" dirty="0" smtClean="0">
                <a:latin typeface="Trebuchet MS" panose="020B0603020202020204" pitchFamily="34" charset="0"/>
              </a:rPr>
              <a:t>La CNRACL </a:t>
            </a:r>
            <a:r>
              <a:rPr lang="fr-FR" dirty="0" smtClean="0">
                <a:latin typeface="Trebuchet MS" panose="020B0603020202020204" pitchFamily="34" charset="0"/>
              </a:rPr>
              <a:t>transmet à l’employeur le dossier à compléter</a:t>
            </a:r>
            <a:r>
              <a:rPr lang="fr-FR" b="1" dirty="0" smtClean="0">
                <a:latin typeface="Trebuchet MS" panose="020B0603020202020204" pitchFamily="34" charset="0"/>
              </a:rPr>
              <a:t> dans un délai de quatre mois à compter de la réception de la demande</a:t>
            </a:r>
          </a:p>
          <a:p>
            <a:pPr algn="ctr"/>
            <a:endParaRPr lang="fr-FR" b="1" dirty="0">
              <a:latin typeface="Trebuchet MS" panose="020B0603020202020204" pitchFamily="34" charset="0"/>
            </a:endParaRPr>
          </a:p>
          <a:p>
            <a:pPr algn="ctr"/>
            <a:endParaRPr lang="fr-FR" b="1" dirty="0" smtClean="0">
              <a:latin typeface="Trebuchet MS" panose="020B0603020202020204" pitchFamily="34" charset="0"/>
            </a:endParaRPr>
          </a:p>
          <a:p>
            <a:pPr algn="ctr"/>
            <a:endParaRPr lang="fr-FR" b="1" dirty="0" smtClean="0">
              <a:latin typeface="Trebuchet MS" panose="020B0603020202020204" pitchFamily="34" charset="0"/>
            </a:endParaRPr>
          </a:p>
          <a:p>
            <a:r>
              <a:rPr lang="fr-FR" sz="1200" b="1" dirty="0" smtClean="0">
                <a:latin typeface="Trebuchet MS" panose="020B0603020202020204" pitchFamily="34" charset="0"/>
              </a:rPr>
              <a:t>    </a:t>
            </a:r>
            <a:r>
              <a:rPr lang="fr-FR" sz="1200" dirty="0" smtClean="0">
                <a:latin typeface="Trebuchet MS" panose="020B0603020202020204" pitchFamily="34" charset="0"/>
              </a:rPr>
              <a:t>Si le dossier de </a:t>
            </a:r>
            <a:r>
              <a:rPr lang="fr-FR" sz="1200" dirty="0">
                <a:latin typeface="Trebuchet MS" panose="020B0603020202020204" pitchFamily="34" charset="0"/>
              </a:rPr>
              <a:t>validation                           </a:t>
            </a:r>
            <a:r>
              <a:rPr lang="fr-FR" sz="1200" dirty="0" smtClean="0">
                <a:latin typeface="Trebuchet MS" panose="020B0603020202020204" pitchFamily="34" charset="0"/>
              </a:rPr>
              <a:t> </a:t>
            </a:r>
            <a:r>
              <a:rPr lang="fr-FR" sz="1200" dirty="0">
                <a:latin typeface="Trebuchet MS" panose="020B0603020202020204" pitchFamily="34" charset="0"/>
              </a:rPr>
              <a:t>Si le dossier de validation                      Si le dossier de validation    </a:t>
            </a:r>
            <a:endParaRPr lang="fr-FR" sz="1200" dirty="0" smtClean="0">
              <a:latin typeface="Trebuchet MS" panose="020B0603020202020204" pitchFamily="34" charset="0"/>
            </a:endParaRPr>
          </a:p>
          <a:p>
            <a:r>
              <a:rPr lang="fr-FR" sz="1200" dirty="0" smtClean="0">
                <a:latin typeface="Trebuchet MS" panose="020B0603020202020204" pitchFamily="34" charset="0"/>
              </a:rPr>
              <a:t>   a été envoyé </a:t>
            </a:r>
            <a:r>
              <a:rPr lang="fr-FR" sz="1200" dirty="0">
                <a:latin typeface="Trebuchet MS" panose="020B0603020202020204" pitchFamily="34" charset="0"/>
              </a:rPr>
              <a:t>à l’employeur                        </a:t>
            </a:r>
            <a:r>
              <a:rPr lang="fr-FR" sz="1200" dirty="0" smtClean="0">
                <a:latin typeface="Trebuchet MS" panose="020B0603020202020204" pitchFamily="34" charset="0"/>
              </a:rPr>
              <a:t> </a:t>
            </a:r>
            <a:r>
              <a:rPr lang="fr-FR" sz="1200" dirty="0">
                <a:latin typeface="Trebuchet MS" panose="020B0603020202020204" pitchFamily="34" charset="0"/>
              </a:rPr>
              <a:t>a été envoyé à l’employeur               </a:t>
            </a:r>
            <a:r>
              <a:rPr lang="fr-FR" sz="1200" dirty="0" smtClean="0">
                <a:latin typeface="Trebuchet MS" panose="020B0603020202020204" pitchFamily="34" charset="0"/>
              </a:rPr>
              <a:t>    </a:t>
            </a:r>
            <a:r>
              <a:rPr lang="fr-FR" sz="1200" dirty="0">
                <a:latin typeface="Trebuchet MS" panose="020B0603020202020204" pitchFamily="34" charset="0"/>
              </a:rPr>
              <a:t>a été envoyé à l’employeur  </a:t>
            </a:r>
            <a:endParaRPr lang="fr-FR" sz="1200" dirty="0" smtClean="0">
              <a:latin typeface="Trebuchet MS" panose="020B0603020202020204" pitchFamily="34" charset="0"/>
            </a:endParaRPr>
          </a:p>
          <a:p>
            <a:r>
              <a:rPr lang="fr-FR" sz="1200" b="1" dirty="0" smtClean="0">
                <a:latin typeface="Trebuchet MS" panose="020B0603020202020204" pitchFamily="34" charset="0"/>
              </a:rPr>
              <a:t>    avant le 1</a:t>
            </a:r>
            <a:r>
              <a:rPr lang="fr-FR" sz="1200" b="1" baseline="30000" dirty="0" smtClean="0">
                <a:latin typeface="Trebuchet MS" panose="020B0603020202020204" pitchFamily="34" charset="0"/>
              </a:rPr>
              <a:t>er</a:t>
            </a:r>
            <a:r>
              <a:rPr lang="fr-FR" sz="1200" b="1" dirty="0" smtClean="0">
                <a:latin typeface="Trebuchet MS" panose="020B0603020202020204" pitchFamily="34" charset="0"/>
              </a:rPr>
              <a:t> </a:t>
            </a:r>
            <a:r>
              <a:rPr lang="fr-FR" sz="1200" b="1" dirty="0">
                <a:latin typeface="Trebuchet MS" panose="020B0603020202020204" pitchFamily="34" charset="0"/>
              </a:rPr>
              <a:t>janvier 2006                           </a:t>
            </a:r>
            <a:r>
              <a:rPr lang="fr-FR" sz="1200" b="1" dirty="0" smtClean="0">
                <a:latin typeface="Trebuchet MS" panose="020B0603020202020204" pitchFamily="34" charset="0"/>
              </a:rPr>
              <a:t>entre le </a:t>
            </a:r>
            <a:r>
              <a:rPr lang="fr-FR" sz="1200" b="1" dirty="0">
                <a:latin typeface="Trebuchet MS" panose="020B0603020202020204" pitchFamily="34" charset="0"/>
              </a:rPr>
              <a:t>1er janvier 2006                    entre le 1er janvier </a:t>
            </a:r>
            <a:r>
              <a:rPr lang="fr-FR" sz="1200" b="1" dirty="0" smtClean="0">
                <a:latin typeface="Trebuchet MS" panose="020B0603020202020204" pitchFamily="34" charset="0"/>
              </a:rPr>
              <a:t>2010</a:t>
            </a:r>
          </a:p>
          <a:p>
            <a:r>
              <a:rPr lang="fr-FR" sz="1200" b="1" dirty="0">
                <a:latin typeface="Trebuchet MS" panose="020B0603020202020204" pitchFamily="34" charset="0"/>
              </a:rPr>
              <a:t> </a:t>
            </a:r>
            <a:r>
              <a:rPr lang="fr-FR" sz="1200" b="1" dirty="0" smtClean="0">
                <a:latin typeface="Trebuchet MS" panose="020B0603020202020204" pitchFamily="34" charset="0"/>
              </a:rPr>
              <a:t>                                                                     et le 31 </a:t>
            </a:r>
            <a:r>
              <a:rPr lang="fr-FR" sz="1200" b="1" dirty="0">
                <a:latin typeface="Trebuchet MS" panose="020B0603020202020204" pitchFamily="34" charset="0"/>
              </a:rPr>
              <a:t>décembre 2009                       et le 31 décembre </a:t>
            </a:r>
            <a:r>
              <a:rPr lang="fr-FR" sz="1200" b="1" dirty="0" smtClean="0">
                <a:latin typeface="Trebuchet MS" panose="020B0603020202020204" pitchFamily="34" charset="0"/>
              </a:rPr>
              <a:t>2015 </a:t>
            </a:r>
          </a:p>
          <a:p>
            <a:endParaRPr lang="fr-FR" sz="1200" b="1" dirty="0">
              <a:latin typeface="Trebuchet MS" panose="020B0603020202020204" pitchFamily="34" charset="0"/>
            </a:endParaRPr>
          </a:p>
          <a:p>
            <a:r>
              <a:rPr lang="fr-FR" sz="1200" dirty="0" smtClean="0">
                <a:latin typeface="Trebuchet MS" panose="020B0603020202020204" pitchFamily="34" charset="0"/>
              </a:rPr>
              <a:t>   </a:t>
            </a:r>
          </a:p>
          <a:p>
            <a:r>
              <a:rPr lang="fr-FR" sz="1200" dirty="0">
                <a:latin typeface="Trebuchet MS" panose="020B0603020202020204" pitchFamily="34" charset="0"/>
              </a:rPr>
              <a:t> </a:t>
            </a:r>
            <a:r>
              <a:rPr lang="fr-FR" sz="1200" dirty="0" smtClean="0">
                <a:latin typeface="Trebuchet MS" panose="020B0603020202020204" pitchFamily="34" charset="0"/>
              </a:rPr>
              <a:t>  l’employeur doit </a:t>
            </a:r>
            <a:r>
              <a:rPr lang="fr-FR" sz="1200" dirty="0">
                <a:latin typeface="Trebuchet MS" panose="020B0603020202020204" pitchFamily="34" charset="0"/>
              </a:rPr>
              <a:t>transmettre                        l’employeur doit transmettre           </a:t>
            </a:r>
            <a:r>
              <a:rPr lang="fr-FR" sz="1200" dirty="0" smtClean="0">
                <a:latin typeface="Trebuchet MS" panose="020B0603020202020204" pitchFamily="34" charset="0"/>
              </a:rPr>
              <a:t>   </a:t>
            </a:r>
            <a:r>
              <a:rPr lang="fr-FR" sz="1200" dirty="0">
                <a:latin typeface="Trebuchet MS" panose="020B0603020202020204" pitchFamily="34" charset="0"/>
              </a:rPr>
              <a:t>l’employeur doit transmettre               </a:t>
            </a:r>
            <a:endParaRPr lang="fr-FR" sz="1200" dirty="0" smtClean="0">
              <a:latin typeface="Trebuchet MS" panose="020B0603020202020204" pitchFamily="34" charset="0"/>
            </a:endParaRPr>
          </a:p>
          <a:p>
            <a:r>
              <a:rPr lang="fr-FR" sz="1200" dirty="0" smtClean="0">
                <a:latin typeface="Trebuchet MS" panose="020B0603020202020204" pitchFamily="34" charset="0"/>
              </a:rPr>
              <a:t>          le dossier au </a:t>
            </a:r>
            <a:r>
              <a:rPr lang="fr-FR" sz="1200" dirty="0">
                <a:latin typeface="Trebuchet MS" panose="020B0603020202020204" pitchFamily="34" charset="0"/>
              </a:rPr>
              <a:t>CDG                                 </a:t>
            </a:r>
            <a:r>
              <a:rPr lang="fr-FR" sz="1200" dirty="0" smtClean="0">
                <a:latin typeface="Trebuchet MS" panose="020B0603020202020204" pitchFamily="34" charset="0"/>
              </a:rPr>
              <a:t>          </a:t>
            </a:r>
            <a:r>
              <a:rPr lang="fr-FR" sz="1200" dirty="0">
                <a:latin typeface="Trebuchet MS" panose="020B0603020202020204" pitchFamily="34" charset="0"/>
              </a:rPr>
              <a:t>le dossier au CDG                        </a:t>
            </a:r>
            <a:r>
              <a:rPr lang="fr-FR" sz="1200" dirty="0" smtClean="0">
                <a:latin typeface="Trebuchet MS" panose="020B0603020202020204" pitchFamily="34" charset="0"/>
              </a:rPr>
              <a:t>          </a:t>
            </a:r>
            <a:r>
              <a:rPr lang="fr-FR" sz="1200" dirty="0">
                <a:latin typeface="Trebuchet MS" panose="020B0603020202020204" pitchFamily="34" charset="0"/>
              </a:rPr>
              <a:t>le dossier au CDG    </a:t>
            </a:r>
          </a:p>
          <a:p>
            <a:r>
              <a:rPr lang="fr-FR" sz="1200" b="1" dirty="0">
                <a:latin typeface="Trebuchet MS" panose="020B0603020202020204" pitchFamily="34" charset="0"/>
              </a:rPr>
              <a:t> </a:t>
            </a:r>
            <a:r>
              <a:rPr lang="fr-FR" sz="1200" b="1" dirty="0" smtClean="0">
                <a:latin typeface="Trebuchet MS" panose="020B0603020202020204" pitchFamily="34" charset="0"/>
              </a:rPr>
              <a:t>au plus tard le 31 décembre 2015             au </a:t>
            </a:r>
            <a:r>
              <a:rPr lang="fr-FR" sz="1200" b="1" dirty="0">
                <a:latin typeface="Trebuchet MS" panose="020B0603020202020204" pitchFamily="34" charset="0"/>
              </a:rPr>
              <a:t>plus tard le 31 décembre </a:t>
            </a:r>
            <a:r>
              <a:rPr lang="fr-FR" sz="1200" b="1" dirty="0" smtClean="0">
                <a:latin typeface="Trebuchet MS" panose="020B0603020202020204" pitchFamily="34" charset="0"/>
              </a:rPr>
              <a:t>2016     </a:t>
            </a:r>
            <a:r>
              <a:rPr lang="fr-FR" sz="1200" b="1" dirty="0">
                <a:latin typeface="Trebuchet MS" panose="020B0603020202020204" pitchFamily="34" charset="0"/>
              </a:rPr>
              <a:t>au plus tard le 31 décembre </a:t>
            </a:r>
            <a:r>
              <a:rPr lang="fr-FR" sz="1200" b="1" dirty="0" smtClean="0">
                <a:latin typeface="Trebuchet MS" panose="020B0603020202020204" pitchFamily="34" charset="0"/>
              </a:rPr>
              <a:t>2016</a:t>
            </a:r>
            <a:endParaRPr lang="fr-FR" sz="1200" b="1" dirty="0">
              <a:latin typeface="Trebuchet MS" panose="020B0603020202020204" pitchFamily="34" charset="0"/>
            </a:endParaRPr>
          </a:p>
          <a:p>
            <a:endParaRPr lang="fr-FR" sz="1200" b="1" dirty="0">
              <a:latin typeface="Trebuchet MS" panose="020B0603020202020204" pitchFamily="34" charset="0"/>
            </a:endParaRPr>
          </a:p>
          <a:p>
            <a:endParaRPr lang="fr-FR" sz="1200" b="1" dirty="0">
              <a:latin typeface="Trebuchet MS" panose="020B0603020202020204" pitchFamily="34" charset="0"/>
            </a:endParaRPr>
          </a:p>
          <a:p>
            <a:endParaRPr lang="fr-FR" sz="1200" b="1" dirty="0" smtClean="0">
              <a:latin typeface="Trebuchet MS" panose="020B0603020202020204" pitchFamily="34" charset="0"/>
            </a:endParaRPr>
          </a:p>
        </p:txBody>
      </p:sp>
      <p:sp>
        <p:nvSpPr>
          <p:cNvPr id="4" name="Flèche vers le bas 3"/>
          <p:cNvSpPr/>
          <p:nvPr/>
        </p:nvSpPr>
        <p:spPr>
          <a:xfrm>
            <a:off x="1351015" y="2768201"/>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7" name="Flèche vers le bas 6"/>
          <p:cNvSpPr/>
          <p:nvPr/>
        </p:nvSpPr>
        <p:spPr>
          <a:xfrm>
            <a:off x="1351015" y="4156745"/>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8" name="Flèche vers le bas 7"/>
          <p:cNvSpPr/>
          <p:nvPr/>
        </p:nvSpPr>
        <p:spPr>
          <a:xfrm>
            <a:off x="4430456" y="2768201"/>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4375344" y="4156745"/>
            <a:ext cx="231668" cy="292633"/>
          </a:xfrm>
          <a:prstGeom prst="rect">
            <a:avLst/>
          </a:prstGeom>
        </p:spPr>
      </p:pic>
      <p:sp>
        <p:nvSpPr>
          <p:cNvPr id="10" name="Flèche vers le bas 9"/>
          <p:cNvSpPr/>
          <p:nvPr/>
        </p:nvSpPr>
        <p:spPr>
          <a:xfrm>
            <a:off x="7205445" y="2768201"/>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7095221" y="4161146"/>
            <a:ext cx="231668" cy="292633"/>
          </a:xfrm>
          <a:prstGeom prst="rect">
            <a:avLst/>
          </a:prstGeom>
        </p:spPr>
      </p:pic>
      <p:sp>
        <p:nvSpPr>
          <p:cNvPr id="12" name="ZoneTexte 11"/>
          <p:cNvSpPr txBox="1"/>
          <p:nvPr/>
        </p:nvSpPr>
        <p:spPr>
          <a:xfrm rot="19707073">
            <a:off x="153516" y="561352"/>
            <a:ext cx="1865450" cy="584775"/>
          </a:xfrm>
          <a:prstGeom prst="rect">
            <a:avLst/>
          </a:prstGeom>
          <a:solidFill>
            <a:srgbClr val="CD1D2C"/>
          </a:solidFill>
        </p:spPr>
        <p:txBody>
          <a:bodyPr wrap="square" rtlCol="0">
            <a:spAutoFit/>
          </a:bodyPr>
          <a:lstStyle/>
          <a:p>
            <a:pPr algn="ctr"/>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Arrêté du 2 septembre 2015</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160687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209831" y="729695"/>
            <a:ext cx="8562694" cy="5570756"/>
          </a:xfrm>
          <a:prstGeom prst="rect">
            <a:avLst/>
          </a:prstGeom>
          <a:noFill/>
        </p:spPr>
        <p:txBody>
          <a:bodyPr wrap="square" rtlCol="0">
            <a:spAutoFit/>
          </a:bodyPr>
          <a:lstStyle/>
          <a:p>
            <a:pPr algn="ctr"/>
            <a:r>
              <a:rPr lang="fr-FR" sz="2800" b="1" dirty="0" smtClean="0">
                <a:latin typeface="Trebuchet MS" panose="020B0603020202020204" pitchFamily="34" charset="0"/>
              </a:rPr>
              <a:t>Les pièces complémentaires</a:t>
            </a:r>
          </a:p>
          <a:p>
            <a:pPr algn="ctr"/>
            <a:endParaRPr lang="fr-FR" b="1" dirty="0">
              <a:latin typeface="Trebuchet MS" panose="020B0603020202020204" pitchFamily="34" charset="0"/>
            </a:endParaRPr>
          </a:p>
          <a:p>
            <a:pPr algn="ctr"/>
            <a:r>
              <a:rPr lang="fr-FR" dirty="0" smtClean="0">
                <a:latin typeface="Trebuchet MS" panose="020B0603020202020204" pitchFamily="34" charset="0"/>
              </a:rPr>
              <a:t>En cas de pièces manquantes au dossier transmis par l’employeur</a:t>
            </a:r>
            <a:endParaRPr lang="fr-FR" b="1" dirty="0">
              <a:latin typeface="Trebuchet MS" panose="020B0603020202020204" pitchFamily="34" charset="0"/>
            </a:endParaRPr>
          </a:p>
          <a:p>
            <a:pPr algn="ctr"/>
            <a:endParaRPr lang="fr-FR" b="1" dirty="0" smtClean="0">
              <a:latin typeface="Trebuchet MS" panose="020B0603020202020204" pitchFamily="34" charset="0"/>
            </a:endParaRPr>
          </a:p>
          <a:p>
            <a:r>
              <a:rPr lang="fr-FR" sz="1200" b="1" dirty="0" smtClean="0">
                <a:latin typeface="Trebuchet MS" panose="020B0603020202020204" pitchFamily="34" charset="0"/>
              </a:rPr>
              <a:t>    </a:t>
            </a:r>
          </a:p>
          <a:p>
            <a:endParaRPr lang="fr-FR" sz="1200" b="1" dirty="0">
              <a:latin typeface="Trebuchet MS" panose="020B0603020202020204" pitchFamily="34" charset="0"/>
            </a:endParaRPr>
          </a:p>
          <a:p>
            <a:r>
              <a:rPr lang="fr-FR" sz="1200" dirty="0" smtClean="0">
                <a:latin typeface="Trebuchet MS" panose="020B0603020202020204" pitchFamily="34" charset="0"/>
              </a:rPr>
              <a:t>Si les pièces ont été </a:t>
            </a:r>
            <a:r>
              <a:rPr lang="fr-FR" sz="1200" dirty="0">
                <a:latin typeface="Trebuchet MS" panose="020B0603020202020204" pitchFamily="34" charset="0"/>
              </a:rPr>
              <a:t>demandées                   Si les pièces ont été demandées            </a:t>
            </a:r>
            <a:r>
              <a:rPr lang="fr-FR" sz="1200" dirty="0" smtClean="0">
                <a:latin typeface="Trebuchet MS" panose="020B0603020202020204" pitchFamily="34" charset="0"/>
              </a:rPr>
              <a:t>Si </a:t>
            </a:r>
            <a:r>
              <a:rPr lang="fr-FR" sz="1200" dirty="0">
                <a:latin typeface="Trebuchet MS" panose="020B0603020202020204" pitchFamily="34" charset="0"/>
              </a:rPr>
              <a:t>les pièces ont été demandées</a:t>
            </a:r>
            <a:endParaRPr lang="fr-FR" sz="1200" dirty="0" smtClean="0">
              <a:latin typeface="Trebuchet MS" panose="020B0603020202020204" pitchFamily="34" charset="0"/>
            </a:endParaRPr>
          </a:p>
          <a:p>
            <a:r>
              <a:rPr lang="fr-FR" sz="1200" b="1" dirty="0" smtClean="0">
                <a:latin typeface="Trebuchet MS" panose="020B0603020202020204" pitchFamily="34" charset="0"/>
              </a:rPr>
              <a:t>       avant le 1</a:t>
            </a:r>
            <a:r>
              <a:rPr lang="fr-FR" sz="1200" b="1" baseline="30000" dirty="0" smtClean="0">
                <a:latin typeface="Trebuchet MS" panose="020B0603020202020204" pitchFamily="34" charset="0"/>
              </a:rPr>
              <a:t>er</a:t>
            </a:r>
            <a:r>
              <a:rPr lang="fr-FR" sz="1200" b="1" dirty="0" smtClean="0">
                <a:latin typeface="Trebuchet MS" panose="020B0603020202020204" pitchFamily="34" charset="0"/>
              </a:rPr>
              <a:t> </a:t>
            </a:r>
            <a:r>
              <a:rPr lang="fr-FR" sz="1200" b="1" dirty="0">
                <a:latin typeface="Trebuchet MS" panose="020B0603020202020204" pitchFamily="34" charset="0"/>
              </a:rPr>
              <a:t>janvier </a:t>
            </a:r>
            <a:r>
              <a:rPr lang="fr-FR" sz="1200" b="1" dirty="0" smtClean="0">
                <a:latin typeface="Trebuchet MS" panose="020B0603020202020204" pitchFamily="34" charset="0"/>
              </a:rPr>
              <a:t>2011                           entre le </a:t>
            </a:r>
            <a:r>
              <a:rPr lang="fr-FR" sz="1200" b="1" dirty="0">
                <a:latin typeface="Trebuchet MS" panose="020B0603020202020204" pitchFamily="34" charset="0"/>
              </a:rPr>
              <a:t>1er janvier </a:t>
            </a:r>
            <a:r>
              <a:rPr lang="fr-FR" sz="1200" b="1" dirty="0" smtClean="0">
                <a:latin typeface="Trebuchet MS" panose="020B0603020202020204" pitchFamily="34" charset="0"/>
              </a:rPr>
              <a:t>2011                  entre </a:t>
            </a:r>
            <a:r>
              <a:rPr lang="fr-FR" sz="1200" b="1" dirty="0">
                <a:latin typeface="Trebuchet MS" panose="020B0603020202020204" pitchFamily="34" charset="0"/>
              </a:rPr>
              <a:t>le 1er janvier </a:t>
            </a:r>
            <a:r>
              <a:rPr lang="fr-FR" sz="1200" b="1" dirty="0" smtClean="0">
                <a:latin typeface="Trebuchet MS" panose="020B0603020202020204" pitchFamily="34" charset="0"/>
              </a:rPr>
              <a:t>2014</a:t>
            </a:r>
          </a:p>
          <a:p>
            <a:r>
              <a:rPr lang="fr-FR" sz="1200" b="1" dirty="0">
                <a:latin typeface="Trebuchet MS" panose="020B0603020202020204" pitchFamily="34" charset="0"/>
              </a:rPr>
              <a:t> </a:t>
            </a:r>
            <a:r>
              <a:rPr lang="fr-FR" sz="1200" b="1" dirty="0" smtClean="0">
                <a:latin typeface="Trebuchet MS" panose="020B0603020202020204" pitchFamily="34" charset="0"/>
              </a:rPr>
              <a:t>                                                                         et le 31 </a:t>
            </a:r>
            <a:r>
              <a:rPr lang="fr-FR" sz="1200" b="1" dirty="0">
                <a:latin typeface="Trebuchet MS" panose="020B0603020202020204" pitchFamily="34" charset="0"/>
              </a:rPr>
              <a:t>décembre </a:t>
            </a:r>
            <a:r>
              <a:rPr lang="fr-FR" sz="1200" b="1" dirty="0" smtClean="0">
                <a:latin typeface="Trebuchet MS" panose="020B0603020202020204" pitchFamily="34" charset="0"/>
              </a:rPr>
              <a:t>2013                    et </a:t>
            </a:r>
            <a:r>
              <a:rPr lang="fr-FR" sz="1200" b="1" dirty="0">
                <a:latin typeface="Trebuchet MS" panose="020B0603020202020204" pitchFamily="34" charset="0"/>
              </a:rPr>
              <a:t>le 31 décembre </a:t>
            </a:r>
            <a:r>
              <a:rPr lang="fr-FR" sz="1200" b="1" dirty="0" smtClean="0">
                <a:latin typeface="Trebuchet MS" panose="020B0603020202020204" pitchFamily="34" charset="0"/>
              </a:rPr>
              <a:t>2019 </a:t>
            </a:r>
          </a:p>
          <a:p>
            <a:endParaRPr lang="fr-FR" sz="1200" b="1" dirty="0">
              <a:latin typeface="Trebuchet MS" panose="020B0603020202020204" pitchFamily="34" charset="0"/>
            </a:endParaRPr>
          </a:p>
          <a:p>
            <a:r>
              <a:rPr lang="fr-FR" sz="1200" dirty="0" smtClean="0">
                <a:latin typeface="Trebuchet MS" panose="020B0603020202020204" pitchFamily="34" charset="0"/>
              </a:rPr>
              <a:t>   </a:t>
            </a:r>
          </a:p>
          <a:p>
            <a:r>
              <a:rPr lang="fr-FR" sz="1200" dirty="0">
                <a:latin typeface="Trebuchet MS" panose="020B0603020202020204" pitchFamily="34" charset="0"/>
              </a:rPr>
              <a:t> </a:t>
            </a:r>
            <a:r>
              <a:rPr lang="fr-FR" sz="1200" dirty="0" smtClean="0">
                <a:latin typeface="Trebuchet MS" panose="020B0603020202020204" pitchFamily="34" charset="0"/>
              </a:rPr>
              <a:t>  l’employeur doit les transmettre                    </a:t>
            </a:r>
            <a:r>
              <a:rPr lang="fr-FR" sz="1200" dirty="0">
                <a:latin typeface="Trebuchet MS" panose="020B0603020202020204" pitchFamily="34" charset="0"/>
              </a:rPr>
              <a:t>l’employeur doit </a:t>
            </a:r>
            <a:r>
              <a:rPr lang="fr-FR" sz="1200" dirty="0" smtClean="0">
                <a:latin typeface="Trebuchet MS" panose="020B0603020202020204" pitchFamily="34" charset="0"/>
              </a:rPr>
              <a:t>les transmettre        </a:t>
            </a:r>
            <a:r>
              <a:rPr lang="fr-FR" sz="1200" dirty="0">
                <a:latin typeface="Trebuchet MS" panose="020B0603020202020204" pitchFamily="34" charset="0"/>
              </a:rPr>
              <a:t>l’employeur doit </a:t>
            </a:r>
            <a:r>
              <a:rPr lang="fr-FR" sz="1200" dirty="0" smtClean="0">
                <a:latin typeface="Trebuchet MS" panose="020B0603020202020204" pitchFamily="34" charset="0"/>
              </a:rPr>
              <a:t>les transmettre               </a:t>
            </a:r>
          </a:p>
          <a:p>
            <a:r>
              <a:rPr lang="fr-FR" sz="1200" dirty="0" smtClean="0">
                <a:latin typeface="Trebuchet MS" panose="020B0603020202020204" pitchFamily="34" charset="0"/>
              </a:rPr>
              <a:t>                    au </a:t>
            </a:r>
            <a:r>
              <a:rPr lang="fr-FR" sz="1200" dirty="0">
                <a:latin typeface="Trebuchet MS" panose="020B0603020202020204" pitchFamily="34" charset="0"/>
              </a:rPr>
              <a:t>CDG                                 </a:t>
            </a:r>
            <a:r>
              <a:rPr lang="fr-FR" sz="1200" dirty="0" smtClean="0">
                <a:latin typeface="Trebuchet MS" panose="020B0603020202020204" pitchFamily="34" charset="0"/>
              </a:rPr>
              <a:t>                        au </a:t>
            </a:r>
            <a:r>
              <a:rPr lang="fr-FR" sz="1200" dirty="0">
                <a:latin typeface="Trebuchet MS" panose="020B0603020202020204" pitchFamily="34" charset="0"/>
              </a:rPr>
              <a:t>CDG                        </a:t>
            </a:r>
            <a:r>
              <a:rPr lang="fr-FR" sz="1200" dirty="0" smtClean="0">
                <a:latin typeface="Trebuchet MS" panose="020B0603020202020204" pitchFamily="34" charset="0"/>
              </a:rPr>
              <a:t>                         au </a:t>
            </a:r>
            <a:r>
              <a:rPr lang="fr-FR" sz="1200" dirty="0">
                <a:latin typeface="Trebuchet MS" panose="020B0603020202020204" pitchFamily="34" charset="0"/>
              </a:rPr>
              <a:t>CDG    </a:t>
            </a:r>
          </a:p>
          <a:p>
            <a:r>
              <a:rPr lang="fr-FR" sz="1200" b="1" dirty="0">
                <a:latin typeface="Trebuchet MS" panose="020B0603020202020204" pitchFamily="34" charset="0"/>
              </a:rPr>
              <a:t> </a:t>
            </a:r>
            <a:r>
              <a:rPr lang="fr-FR" sz="1200" b="1" dirty="0" smtClean="0">
                <a:latin typeface="Trebuchet MS" panose="020B0603020202020204" pitchFamily="34" charset="0"/>
              </a:rPr>
              <a:t>au plus tard le 31 décembre 2015                au </a:t>
            </a:r>
            <a:r>
              <a:rPr lang="fr-FR" sz="1200" b="1" dirty="0">
                <a:latin typeface="Trebuchet MS" panose="020B0603020202020204" pitchFamily="34" charset="0"/>
              </a:rPr>
              <a:t>plus tard le 31 décembre </a:t>
            </a:r>
            <a:r>
              <a:rPr lang="fr-FR" sz="1200" b="1" dirty="0" smtClean="0">
                <a:latin typeface="Trebuchet MS" panose="020B0603020202020204" pitchFamily="34" charset="0"/>
              </a:rPr>
              <a:t>2016     </a:t>
            </a:r>
            <a:r>
              <a:rPr lang="fr-FR" sz="1200" b="1" dirty="0">
                <a:latin typeface="Trebuchet MS" panose="020B0603020202020204" pitchFamily="34" charset="0"/>
              </a:rPr>
              <a:t>au plus tard le 31 décembre </a:t>
            </a:r>
            <a:r>
              <a:rPr lang="fr-FR" sz="1200" b="1" dirty="0" smtClean="0">
                <a:latin typeface="Trebuchet MS" panose="020B0603020202020204" pitchFamily="34" charset="0"/>
              </a:rPr>
              <a:t>2020</a:t>
            </a:r>
            <a:endParaRPr lang="fr-FR" sz="1200" b="1" dirty="0">
              <a:latin typeface="Trebuchet MS" panose="020B0603020202020204" pitchFamily="34" charset="0"/>
            </a:endParaRPr>
          </a:p>
          <a:p>
            <a:endParaRPr lang="fr-FR" sz="1200" b="1" dirty="0">
              <a:latin typeface="Trebuchet MS" panose="020B0603020202020204" pitchFamily="34" charset="0"/>
            </a:endParaRPr>
          </a:p>
          <a:p>
            <a:r>
              <a:rPr lang="fr-FR" sz="1400" b="1" dirty="0" smtClean="0">
                <a:latin typeface="Trebuchet MS" panose="020B0603020202020204" pitchFamily="34" charset="0"/>
              </a:rPr>
              <a:t>Important </a:t>
            </a:r>
            <a:r>
              <a:rPr lang="fr-FR" sz="1200" b="1" dirty="0" smtClean="0">
                <a:latin typeface="Trebuchet MS" panose="020B0603020202020204" pitchFamily="34" charset="0"/>
              </a:rPr>
              <a:t>: </a:t>
            </a:r>
          </a:p>
          <a:p>
            <a:endParaRPr lang="fr-FR" sz="1200" b="1" dirty="0" smtClean="0">
              <a:latin typeface="Trebuchet MS" panose="020B0603020202020204" pitchFamily="34" charset="0"/>
            </a:endParaRPr>
          </a:p>
          <a:p>
            <a:pPr marL="171450" indent="-171450">
              <a:buFont typeface="Wingdings" panose="05000000000000000000" pitchFamily="2" charset="2"/>
              <a:buChar char="Ø"/>
            </a:pPr>
            <a:r>
              <a:rPr lang="fr-FR" sz="1400" dirty="0" smtClean="0">
                <a:latin typeface="Trebuchet MS" panose="020B0603020202020204" pitchFamily="34" charset="0"/>
              </a:rPr>
              <a:t>Qu’il s’agisse du retour du dossier ou des pièces complémentaires, en cas de non-respect de ces délais par l’employeur, la CNRACL en informe le fonctionnaire.</a:t>
            </a:r>
          </a:p>
          <a:p>
            <a:pPr marL="171450" indent="-171450">
              <a:buFont typeface="Wingdings" panose="05000000000000000000" pitchFamily="2" charset="2"/>
              <a:buChar char="Ø"/>
            </a:pPr>
            <a:r>
              <a:rPr lang="fr-FR" sz="1400" dirty="0" smtClean="0">
                <a:latin typeface="Trebuchet MS" panose="020B0603020202020204" pitchFamily="34" charset="0"/>
              </a:rPr>
              <a:t>Après information, il peut alors confirmer sa demande. Le silence gardé par le fonctionnaire par celui-ci vaut confirmation de sa demande à l’expiration d’un délai de deux mois à compter de la date à laquelle il reçoit l’information.</a:t>
            </a:r>
          </a:p>
          <a:p>
            <a:pPr marL="171450" indent="-171450">
              <a:buFont typeface="Wingdings" panose="05000000000000000000" pitchFamily="2" charset="2"/>
              <a:buChar char="Ø"/>
            </a:pPr>
            <a:r>
              <a:rPr lang="fr-FR" sz="1400" dirty="0" smtClean="0">
                <a:latin typeface="Trebuchet MS" panose="020B0603020202020204" pitchFamily="34" charset="0"/>
              </a:rPr>
              <a:t>Dans le cas où la demande de l’agent est confirmée, la CNRACL enjoint à l’employeur de lui transmettre le dossier d’instruction ou les pièces complémentaires </a:t>
            </a:r>
            <a:r>
              <a:rPr lang="fr-FR" sz="1400" b="1" dirty="0" smtClean="0">
                <a:latin typeface="Trebuchet MS" panose="020B0603020202020204" pitchFamily="34" charset="0"/>
              </a:rPr>
              <a:t>dans un délai de trois mois </a:t>
            </a:r>
            <a:r>
              <a:rPr lang="fr-FR" sz="1400" dirty="0" smtClean="0">
                <a:latin typeface="Trebuchet MS" panose="020B0603020202020204" pitchFamily="34" charset="0"/>
              </a:rPr>
              <a:t>à compter de la date à laquelle il a reçu la demande de la CNRACL.</a:t>
            </a:r>
          </a:p>
        </p:txBody>
      </p:sp>
      <p:sp>
        <p:nvSpPr>
          <p:cNvPr id="4" name="Flèche vers le bas 3"/>
          <p:cNvSpPr/>
          <p:nvPr/>
        </p:nvSpPr>
        <p:spPr>
          <a:xfrm>
            <a:off x="1388341" y="3024498"/>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8" name="Flèche vers le bas 7"/>
          <p:cNvSpPr/>
          <p:nvPr/>
        </p:nvSpPr>
        <p:spPr>
          <a:xfrm>
            <a:off x="4602566" y="3029607"/>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Flèche vers le bas 9"/>
          <p:cNvSpPr/>
          <p:nvPr/>
        </p:nvSpPr>
        <p:spPr>
          <a:xfrm>
            <a:off x="7186521" y="3029607"/>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2" name="Flèche vers le bas 11"/>
          <p:cNvSpPr/>
          <p:nvPr/>
        </p:nvSpPr>
        <p:spPr>
          <a:xfrm>
            <a:off x="1399616" y="2067685"/>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3" name="Flèche vers le bas 12"/>
          <p:cNvSpPr/>
          <p:nvPr/>
        </p:nvSpPr>
        <p:spPr>
          <a:xfrm>
            <a:off x="4585497" y="2070743"/>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7143372" y="2070743"/>
            <a:ext cx="231668" cy="286537"/>
          </a:xfrm>
          <a:prstGeom prst="rect">
            <a:avLst/>
          </a:prstGeom>
        </p:spPr>
      </p:pic>
      <p:sp>
        <p:nvSpPr>
          <p:cNvPr id="11" name="ZoneTexte 10"/>
          <p:cNvSpPr txBox="1"/>
          <p:nvPr/>
        </p:nvSpPr>
        <p:spPr>
          <a:xfrm rot="19707073">
            <a:off x="153516" y="561352"/>
            <a:ext cx="1865450" cy="584775"/>
          </a:xfrm>
          <a:prstGeom prst="rect">
            <a:avLst/>
          </a:prstGeom>
          <a:solidFill>
            <a:srgbClr val="CD1D2C"/>
          </a:solidFill>
        </p:spPr>
        <p:txBody>
          <a:bodyPr wrap="square" rtlCol="0">
            <a:spAutoFit/>
          </a:bodyPr>
          <a:lstStyle/>
          <a:p>
            <a:pPr algn="ctr"/>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Arrêté du 2 septembre 2015</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4038716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0069" y="546755"/>
            <a:ext cx="8058150" cy="954107"/>
          </a:xfrm>
          <a:prstGeom prst="rect">
            <a:avLst/>
          </a:prstGeom>
          <a:noFill/>
        </p:spPr>
        <p:txBody>
          <a:bodyPr wrap="square" rtlCol="0">
            <a:spAutoFit/>
          </a:bodyPr>
          <a:lstStyle/>
          <a:p>
            <a:pPr algn="ctr"/>
            <a:r>
              <a:rPr lang="fr-FR" sz="2800" b="1" dirty="0">
                <a:latin typeface="Arial" pitchFamily="34" charset="0"/>
                <a:cs typeface="Arial" pitchFamily="34" charset="0"/>
              </a:rPr>
              <a:t>Les agents relevant du régime général et de l’</a:t>
            </a:r>
            <a:r>
              <a:rPr lang="fr-FR" sz="2800" b="1" dirty="0" err="1">
                <a:latin typeface="Arial" pitchFamily="34" charset="0"/>
                <a:cs typeface="Arial" pitchFamily="34" charset="0"/>
              </a:rPr>
              <a:t>ircantec</a:t>
            </a:r>
            <a:endParaRPr lang="fr-FR" sz="2800" dirty="0">
              <a:solidFill>
                <a:srgbClr val="F9423A"/>
              </a:solidFill>
              <a:latin typeface="Trebuchet MS" panose="020B0603020202020204" pitchFamily="34" charset="0"/>
            </a:endParaRPr>
          </a:p>
        </p:txBody>
      </p:sp>
      <p:sp>
        <p:nvSpPr>
          <p:cNvPr id="3" name="ZoneTexte 2"/>
          <p:cNvSpPr txBox="1"/>
          <p:nvPr/>
        </p:nvSpPr>
        <p:spPr>
          <a:xfrm>
            <a:off x="697584" y="1876080"/>
            <a:ext cx="8012783" cy="3231654"/>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Trebuchet MS" panose="020B0603020202020204" pitchFamily="34" charset="0"/>
              </a:rPr>
              <a:t>Les contractuels relèvent du régime général (CARSAT) et de </a:t>
            </a:r>
            <a:r>
              <a:rPr lang="fr-FR" sz="2000" dirty="0" smtClean="0">
                <a:latin typeface="Trebuchet MS" panose="020B0603020202020204" pitchFamily="34" charset="0"/>
              </a:rPr>
              <a:t>l’IRCANTEC, </a:t>
            </a:r>
            <a:r>
              <a:rPr lang="fr-FR" sz="2000" dirty="0">
                <a:latin typeface="Trebuchet MS" panose="020B0603020202020204" pitchFamily="34" charset="0"/>
              </a:rPr>
              <a:t>de même, les stagiaires et titulaires nommés sur des postes à temps « non-complet » (en deçà du seuil d’affiliation de la CNRACL).</a:t>
            </a:r>
          </a:p>
          <a:p>
            <a:pPr marL="342900" indent="-342900">
              <a:buFont typeface="Arial" panose="020B0604020202020204" pitchFamily="34" charset="0"/>
              <a:buChar char="•"/>
            </a:pPr>
            <a:endParaRPr lang="fr-FR" sz="2000" dirty="0">
              <a:latin typeface="Trebuchet MS" panose="020B0603020202020204" pitchFamily="34" charset="0"/>
            </a:endParaRPr>
          </a:p>
          <a:p>
            <a:pPr marL="342900" indent="-342900">
              <a:buFont typeface="Arial" panose="020B0604020202020204" pitchFamily="34" charset="0"/>
              <a:buChar char="•"/>
            </a:pPr>
            <a:r>
              <a:rPr lang="fr-FR" sz="2000" dirty="0">
                <a:latin typeface="Trebuchet MS" panose="020B0603020202020204" pitchFamily="34" charset="0"/>
              </a:rPr>
              <a:t>Pour ces agents l’employeur n’a pas de démarche particulière à faire. </a:t>
            </a:r>
          </a:p>
          <a:p>
            <a:pPr marL="342900" indent="-342900">
              <a:buFont typeface="Arial" panose="020B0604020202020204" pitchFamily="34" charset="0"/>
              <a:buChar char="•"/>
            </a:pPr>
            <a:endParaRPr lang="fr-FR" sz="2000" dirty="0">
              <a:latin typeface="Trebuchet MS" panose="020B0603020202020204" pitchFamily="34" charset="0"/>
            </a:endParaRPr>
          </a:p>
          <a:p>
            <a:pPr marL="800100" lvl="1" indent="-342900" algn="just">
              <a:buFont typeface="Wingdings" panose="05000000000000000000" pitchFamily="2" charset="2"/>
              <a:buChar char="Ø"/>
            </a:pPr>
            <a:r>
              <a:rPr lang="fr-FR" sz="2000" dirty="0">
                <a:latin typeface="Trebuchet MS" panose="020B0603020202020204" pitchFamily="34" charset="0"/>
              </a:rPr>
              <a:t>Dans le cadre du Droit à l’information les données sont automatiquement mis à jour via les déclarations annuelles</a:t>
            </a:r>
            <a:r>
              <a:rPr lang="fr-FR" sz="2400" dirty="0">
                <a:latin typeface="Trebuchet MS" panose="020B0603020202020204" pitchFamily="34" charset="0"/>
              </a:rPr>
              <a:t>.</a:t>
            </a:r>
          </a:p>
        </p:txBody>
      </p:sp>
    </p:spTree>
    <p:extLst>
      <p:ext uri="{BB962C8B-B14F-4D97-AF65-F5344CB8AC3E}">
        <p14:creationId xmlns:p14="http://schemas.microsoft.com/office/powerpoint/2010/main" val="621227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315454" y="71449"/>
            <a:ext cx="8562694" cy="6686446"/>
          </a:xfrm>
          <a:prstGeom prst="rect">
            <a:avLst/>
          </a:prstGeom>
          <a:noFill/>
        </p:spPr>
        <p:txBody>
          <a:bodyPr wrap="square" rtlCol="0">
            <a:spAutoFit/>
          </a:bodyPr>
          <a:lstStyle/>
          <a:p>
            <a:pPr algn="ctr"/>
            <a:endParaRPr lang="fr-FR" b="1" dirty="0" smtClean="0">
              <a:latin typeface="Trebuchet MS" panose="020B0603020202020204" pitchFamily="34" charset="0"/>
            </a:endParaRPr>
          </a:p>
          <a:p>
            <a:pPr algn="ctr"/>
            <a:r>
              <a:rPr lang="fr-FR" b="1" dirty="0" smtClean="0">
                <a:latin typeface="Trebuchet MS" panose="020B0603020202020204" pitchFamily="34" charset="0"/>
              </a:rPr>
              <a:t>Pour une demande de validation formulée par l’agent entre le 2 janvier 2015 et le 1</a:t>
            </a:r>
            <a:r>
              <a:rPr lang="fr-FR" b="1" baseline="30000" dirty="0" smtClean="0">
                <a:latin typeface="Trebuchet MS" panose="020B0603020202020204" pitchFamily="34" charset="0"/>
              </a:rPr>
              <a:t>er</a:t>
            </a:r>
            <a:r>
              <a:rPr lang="fr-FR" b="1" dirty="0" smtClean="0">
                <a:latin typeface="Trebuchet MS" panose="020B0603020202020204" pitchFamily="34" charset="0"/>
              </a:rPr>
              <a:t> janvier 2017</a:t>
            </a:r>
          </a:p>
          <a:p>
            <a:pPr algn="ctr"/>
            <a:endParaRPr lang="fr-FR" b="1" dirty="0">
              <a:latin typeface="Trebuchet MS" panose="020B0603020202020204" pitchFamily="34" charset="0"/>
            </a:endParaRPr>
          </a:p>
          <a:p>
            <a:pPr algn="ctr"/>
            <a:r>
              <a:rPr lang="fr-FR" b="1" dirty="0">
                <a:latin typeface="Trebuchet MS" panose="020B0603020202020204" pitchFamily="34" charset="0"/>
              </a:rPr>
              <a:t>Le dossier de validation</a:t>
            </a:r>
          </a:p>
          <a:p>
            <a:pPr algn="ctr"/>
            <a:endParaRPr lang="fr-FR" sz="1050" b="1" dirty="0" smtClean="0">
              <a:latin typeface="Trebuchet MS" panose="020B0603020202020204" pitchFamily="34" charset="0"/>
            </a:endParaRPr>
          </a:p>
          <a:p>
            <a:pPr algn="ctr"/>
            <a:r>
              <a:rPr lang="fr-FR" sz="1400" b="1" dirty="0" smtClean="0">
                <a:latin typeface="Trebuchet MS" panose="020B0603020202020204" pitchFamily="34" charset="0"/>
              </a:rPr>
              <a:t>L’employeur</a:t>
            </a:r>
            <a:r>
              <a:rPr lang="fr-FR" sz="1400" dirty="0" smtClean="0">
                <a:latin typeface="Trebuchet MS" panose="020B0603020202020204" pitchFamily="34" charset="0"/>
              </a:rPr>
              <a:t> transmet la demande </a:t>
            </a:r>
            <a:r>
              <a:rPr lang="fr-FR" sz="1400" b="1" dirty="0" smtClean="0">
                <a:latin typeface="Trebuchet MS" panose="020B0603020202020204" pitchFamily="34" charset="0"/>
              </a:rPr>
              <a:t>à la CNRACL </a:t>
            </a:r>
            <a:r>
              <a:rPr lang="fr-FR" sz="1400" dirty="0" smtClean="0">
                <a:latin typeface="Trebuchet MS" panose="020B0603020202020204" pitchFamily="34" charset="0"/>
              </a:rPr>
              <a:t>dans un délai de deux mois</a:t>
            </a:r>
          </a:p>
          <a:p>
            <a:pPr algn="ctr"/>
            <a:r>
              <a:rPr lang="fr-FR" sz="1400" dirty="0" smtClean="0">
                <a:latin typeface="Trebuchet MS" panose="020B0603020202020204" pitchFamily="34" charset="0"/>
              </a:rPr>
              <a:t> </a:t>
            </a:r>
            <a:r>
              <a:rPr lang="fr-FR" sz="1400" dirty="0">
                <a:latin typeface="Trebuchet MS" panose="020B0603020202020204" pitchFamily="34" charset="0"/>
              </a:rPr>
              <a:t>à compter de la date de la demande du fonctionnaire</a:t>
            </a:r>
          </a:p>
          <a:p>
            <a:pPr algn="ctr"/>
            <a:r>
              <a:rPr lang="fr-FR" sz="1400" dirty="0">
                <a:latin typeface="Trebuchet MS" panose="020B0603020202020204" pitchFamily="34" charset="0"/>
              </a:rPr>
              <a:t>ou</a:t>
            </a:r>
          </a:p>
          <a:p>
            <a:pPr algn="ctr"/>
            <a:r>
              <a:rPr lang="fr-FR" sz="1400" dirty="0">
                <a:latin typeface="Trebuchet MS" panose="020B0603020202020204" pitchFamily="34" charset="0"/>
              </a:rPr>
              <a:t> à compter du 2 septembre 2015 (date de publication de l’arrêté) si la demande est antérieure à cette date de </a:t>
            </a:r>
            <a:r>
              <a:rPr lang="fr-FR" sz="1400" dirty="0" smtClean="0">
                <a:latin typeface="Trebuchet MS" panose="020B0603020202020204" pitchFamily="34" charset="0"/>
              </a:rPr>
              <a:t>publication</a:t>
            </a:r>
          </a:p>
          <a:p>
            <a:pPr algn="ctr"/>
            <a:endParaRPr lang="fr-FR" sz="1400" dirty="0">
              <a:latin typeface="Trebuchet MS" panose="020B0603020202020204" pitchFamily="34" charset="0"/>
            </a:endParaRPr>
          </a:p>
          <a:p>
            <a:pPr algn="ctr"/>
            <a:r>
              <a:rPr lang="fr-FR" sz="1400" b="1" dirty="0" smtClean="0">
                <a:latin typeface="Trebuchet MS" panose="020B0603020202020204" pitchFamily="34" charset="0"/>
              </a:rPr>
              <a:t>La </a:t>
            </a:r>
            <a:r>
              <a:rPr lang="fr-FR" sz="1400" b="1" dirty="0">
                <a:latin typeface="Trebuchet MS" panose="020B0603020202020204" pitchFamily="34" charset="0"/>
              </a:rPr>
              <a:t>CNRACL </a:t>
            </a:r>
            <a:endParaRPr lang="fr-FR" sz="1400" b="1" dirty="0" smtClean="0">
              <a:latin typeface="Trebuchet MS" panose="020B0603020202020204" pitchFamily="34" charset="0"/>
            </a:endParaRPr>
          </a:p>
          <a:p>
            <a:pPr algn="ctr"/>
            <a:r>
              <a:rPr lang="fr-FR" sz="1400" dirty="0" smtClean="0">
                <a:latin typeface="Trebuchet MS" panose="020B0603020202020204" pitchFamily="34" charset="0"/>
              </a:rPr>
              <a:t>transmet à l’employeur le dossier à compléter dans </a:t>
            </a:r>
          </a:p>
          <a:p>
            <a:pPr algn="ctr"/>
            <a:r>
              <a:rPr lang="fr-FR" sz="1400" dirty="0" smtClean="0">
                <a:latin typeface="Trebuchet MS" panose="020B0603020202020204" pitchFamily="34" charset="0"/>
              </a:rPr>
              <a:t>dans </a:t>
            </a:r>
            <a:r>
              <a:rPr lang="fr-FR" sz="1400" dirty="0">
                <a:latin typeface="Trebuchet MS" panose="020B0603020202020204" pitchFamily="34" charset="0"/>
              </a:rPr>
              <a:t>un délai de </a:t>
            </a:r>
            <a:r>
              <a:rPr lang="fr-FR" sz="1400" dirty="0" smtClean="0">
                <a:latin typeface="Trebuchet MS" panose="020B0603020202020204" pitchFamily="34" charset="0"/>
              </a:rPr>
              <a:t>quatre mois à </a:t>
            </a:r>
            <a:r>
              <a:rPr lang="fr-FR" sz="1400" dirty="0">
                <a:latin typeface="Trebuchet MS" panose="020B0603020202020204" pitchFamily="34" charset="0"/>
              </a:rPr>
              <a:t>compter de la </a:t>
            </a:r>
            <a:r>
              <a:rPr lang="fr-FR" sz="1400" dirty="0" smtClean="0">
                <a:latin typeface="Trebuchet MS" panose="020B0603020202020204" pitchFamily="34" charset="0"/>
              </a:rPr>
              <a:t>réception de la demande</a:t>
            </a:r>
            <a:endParaRPr lang="fr-FR" sz="1400" dirty="0">
              <a:latin typeface="Trebuchet MS" panose="020B0603020202020204" pitchFamily="34" charset="0"/>
            </a:endParaRPr>
          </a:p>
          <a:p>
            <a:pPr algn="ctr"/>
            <a:endParaRPr lang="fr-FR" sz="1400" dirty="0" smtClean="0">
              <a:latin typeface="Trebuchet MS" panose="020B0603020202020204" pitchFamily="34" charset="0"/>
            </a:endParaRPr>
          </a:p>
          <a:p>
            <a:pPr algn="ctr"/>
            <a:r>
              <a:rPr lang="fr-FR" sz="1400" b="1" dirty="0" smtClean="0">
                <a:latin typeface="Trebuchet MS" panose="020B0603020202020204" pitchFamily="34" charset="0"/>
              </a:rPr>
              <a:t>L’employeur</a:t>
            </a:r>
          </a:p>
          <a:p>
            <a:pPr lvl="0" algn="ctr"/>
            <a:r>
              <a:rPr lang="fr-FR" sz="1400" dirty="0" smtClean="0">
                <a:solidFill>
                  <a:prstClr val="black"/>
                </a:solidFill>
                <a:latin typeface="Trebuchet MS" panose="020B0603020202020204" pitchFamily="34" charset="0"/>
              </a:rPr>
              <a:t>Retourne alors le </a:t>
            </a:r>
            <a:r>
              <a:rPr lang="fr-FR" sz="1400" dirty="0">
                <a:solidFill>
                  <a:prstClr val="black"/>
                </a:solidFill>
                <a:latin typeface="Trebuchet MS" panose="020B0603020202020204" pitchFamily="34" charset="0"/>
              </a:rPr>
              <a:t>dossier </a:t>
            </a:r>
            <a:r>
              <a:rPr lang="fr-FR" sz="1400" dirty="0" smtClean="0">
                <a:solidFill>
                  <a:prstClr val="black"/>
                </a:solidFill>
                <a:latin typeface="Trebuchet MS" panose="020B0603020202020204" pitchFamily="34" charset="0"/>
              </a:rPr>
              <a:t>complété au CDG</a:t>
            </a:r>
          </a:p>
          <a:p>
            <a:pPr algn="ctr"/>
            <a:r>
              <a:rPr lang="fr-FR" sz="1400" dirty="0">
                <a:latin typeface="Trebuchet MS" panose="020B0603020202020204" pitchFamily="34" charset="0"/>
              </a:rPr>
              <a:t>dans un délai de </a:t>
            </a:r>
            <a:r>
              <a:rPr lang="fr-FR" sz="1400" dirty="0" smtClean="0">
                <a:latin typeface="Trebuchet MS" panose="020B0603020202020204" pitchFamily="34" charset="0"/>
              </a:rPr>
              <a:t>six mois </a:t>
            </a:r>
            <a:r>
              <a:rPr lang="fr-FR" sz="1400" dirty="0">
                <a:latin typeface="Trebuchet MS" panose="020B0603020202020204" pitchFamily="34" charset="0"/>
              </a:rPr>
              <a:t>à compter de la </a:t>
            </a:r>
            <a:r>
              <a:rPr lang="fr-FR" sz="1400" dirty="0" smtClean="0">
                <a:latin typeface="Trebuchet MS" panose="020B0603020202020204" pitchFamily="34" charset="0"/>
              </a:rPr>
              <a:t>date de son envoi par la CNRACL.</a:t>
            </a:r>
          </a:p>
          <a:p>
            <a:pPr algn="ctr"/>
            <a:endParaRPr lang="fr-FR" sz="1400" dirty="0">
              <a:latin typeface="Trebuchet MS" panose="020B0603020202020204" pitchFamily="34" charset="0"/>
            </a:endParaRPr>
          </a:p>
          <a:p>
            <a:pPr lvl="0" algn="ctr"/>
            <a:r>
              <a:rPr lang="fr-FR" b="1" dirty="0">
                <a:latin typeface="Trebuchet MS" panose="020B0603020202020204" pitchFamily="34" charset="0"/>
              </a:rPr>
              <a:t>Les pièces complémentaires </a:t>
            </a:r>
            <a:r>
              <a:rPr lang="fr-FR" sz="1400" dirty="0" smtClean="0">
                <a:solidFill>
                  <a:prstClr val="black"/>
                </a:solidFill>
                <a:latin typeface="Trebuchet MS" panose="020B0603020202020204" pitchFamily="34" charset="0"/>
              </a:rPr>
              <a:t> </a:t>
            </a:r>
          </a:p>
          <a:p>
            <a:pPr lvl="0" algn="ctr"/>
            <a:endParaRPr lang="fr-FR" sz="1400" dirty="0">
              <a:solidFill>
                <a:prstClr val="black"/>
              </a:solidFill>
              <a:latin typeface="Trebuchet MS" panose="020B0603020202020204" pitchFamily="34" charset="0"/>
            </a:endParaRPr>
          </a:p>
          <a:p>
            <a:pPr lvl="0" algn="ctr"/>
            <a:r>
              <a:rPr lang="fr-FR" sz="1400" b="1" dirty="0">
                <a:solidFill>
                  <a:prstClr val="black"/>
                </a:solidFill>
                <a:latin typeface="Trebuchet MS" panose="020B0603020202020204" pitchFamily="34" charset="0"/>
              </a:rPr>
              <a:t>La CNRACL </a:t>
            </a:r>
          </a:p>
          <a:p>
            <a:pPr lvl="0" algn="ctr"/>
            <a:r>
              <a:rPr lang="fr-FR" sz="1400" dirty="0" smtClean="0">
                <a:solidFill>
                  <a:prstClr val="black"/>
                </a:solidFill>
                <a:latin typeface="Trebuchet MS" panose="020B0603020202020204" pitchFamily="34" charset="0"/>
              </a:rPr>
              <a:t>Peut demander des pièces complémentaires</a:t>
            </a:r>
            <a:endParaRPr lang="fr-FR" sz="1400" dirty="0">
              <a:solidFill>
                <a:prstClr val="black"/>
              </a:solidFill>
              <a:latin typeface="Trebuchet MS" panose="020B0603020202020204" pitchFamily="34" charset="0"/>
            </a:endParaRPr>
          </a:p>
          <a:p>
            <a:pPr lvl="0" algn="ctr"/>
            <a:r>
              <a:rPr lang="fr-FR" sz="1400" dirty="0">
                <a:solidFill>
                  <a:prstClr val="black"/>
                </a:solidFill>
                <a:latin typeface="Trebuchet MS" panose="020B0603020202020204" pitchFamily="34" charset="0"/>
              </a:rPr>
              <a:t>dans un délai </a:t>
            </a:r>
            <a:r>
              <a:rPr lang="fr-FR" sz="1400" dirty="0" smtClean="0">
                <a:solidFill>
                  <a:prstClr val="black"/>
                </a:solidFill>
                <a:latin typeface="Trebuchet MS" panose="020B0603020202020204" pitchFamily="34" charset="0"/>
              </a:rPr>
              <a:t>d’un an à </a:t>
            </a:r>
            <a:r>
              <a:rPr lang="fr-FR" sz="1400" dirty="0">
                <a:solidFill>
                  <a:prstClr val="black"/>
                </a:solidFill>
                <a:latin typeface="Trebuchet MS" panose="020B0603020202020204" pitchFamily="34" charset="0"/>
              </a:rPr>
              <a:t>compter de la réception </a:t>
            </a:r>
            <a:r>
              <a:rPr lang="fr-FR" sz="1400" dirty="0" smtClean="0">
                <a:solidFill>
                  <a:prstClr val="black"/>
                </a:solidFill>
                <a:latin typeface="Trebuchet MS" panose="020B0603020202020204" pitchFamily="34" charset="0"/>
              </a:rPr>
              <a:t>du dossier</a:t>
            </a:r>
            <a:endParaRPr lang="fr-FR" sz="1400" dirty="0">
              <a:solidFill>
                <a:prstClr val="black"/>
              </a:solidFill>
              <a:latin typeface="Trebuchet MS" panose="020B0603020202020204" pitchFamily="34" charset="0"/>
            </a:endParaRPr>
          </a:p>
          <a:p>
            <a:pPr algn="ctr"/>
            <a:endParaRPr lang="fr-FR" b="1" dirty="0" smtClean="0">
              <a:latin typeface="Trebuchet MS" panose="020B0603020202020204" pitchFamily="34" charset="0"/>
            </a:endParaRPr>
          </a:p>
          <a:p>
            <a:pPr algn="ctr"/>
            <a:r>
              <a:rPr lang="fr-FR" sz="1400" dirty="0" smtClean="0">
                <a:latin typeface="Trebuchet MS" panose="020B0603020202020204" pitchFamily="34" charset="0"/>
              </a:rPr>
              <a:t>En cas de demande de pièces complémentaires, l’employeur doit les retourner au CDG </a:t>
            </a:r>
          </a:p>
          <a:p>
            <a:pPr algn="ctr"/>
            <a:r>
              <a:rPr lang="fr-FR" sz="1400" b="1" dirty="0" smtClean="0">
                <a:latin typeface="Trebuchet MS" panose="020B0603020202020204" pitchFamily="34" charset="0"/>
              </a:rPr>
              <a:t>Dans un délai de neuf mois à compter de la demande de pièces.</a:t>
            </a:r>
            <a:endParaRPr lang="fr-FR" sz="1400" b="1" dirty="0">
              <a:latin typeface="Trebuchet MS" panose="020B0603020202020204" pitchFamily="34" charset="0"/>
            </a:endParaRPr>
          </a:p>
          <a:p>
            <a:endParaRPr lang="fr-FR" sz="1200" b="1" dirty="0" smtClean="0">
              <a:latin typeface="Trebuchet MS" panose="020B0603020202020204" pitchFamily="34" charset="0"/>
            </a:endParaRPr>
          </a:p>
        </p:txBody>
      </p:sp>
      <p:sp>
        <p:nvSpPr>
          <p:cNvPr id="7" name="Flèche vers le bas 6"/>
          <p:cNvSpPr/>
          <p:nvPr/>
        </p:nvSpPr>
        <p:spPr>
          <a:xfrm>
            <a:off x="4536079" y="5776408"/>
            <a:ext cx="121444" cy="1928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4491480" y="2725285"/>
            <a:ext cx="231668" cy="292633"/>
          </a:xfrm>
          <a:prstGeom prst="rect">
            <a:avLst/>
          </a:prstGeom>
        </p:spPr>
      </p:pic>
      <p:pic>
        <p:nvPicPr>
          <p:cNvPr id="11" name="Image 10"/>
          <p:cNvPicPr>
            <a:picLocks noChangeAspect="1"/>
          </p:cNvPicPr>
          <p:nvPr/>
        </p:nvPicPr>
        <p:blipFill>
          <a:blip r:embed="rId3"/>
          <a:stretch>
            <a:fillRect/>
          </a:stretch>
        </p:blipFill>
        <p:spPr>
          <a:xfrm>
            <a:off x="4480967" y="3553947"/>
            <a:ext cx="231668" cy="292633"/>
          </a:xfrm>
          <a:prstGeom prst="rect">
            <a:avLst/>
          </a:prstGeom>
        </p:spPr>
      </p:pic>
      <p:sp>
        <p:nvSpPr>
          <p:cNvPr id="8" name="ZoneTexte 7"/>
          <p:cNvSpPr txBox="1"/>
          <p:nvPr/>
        </p:nvSpPr>
        <p:spPr>
          <a:xfrm rot="19707073">
            <a:off x="96366" y="1082846"/>
            <a:ext cx="1865450" cy="584775"/>
          </a:xfrm>
          <a:prstGeom prst="rect">
            <a:avLst/>
          </a:prstGeom>
          <a:solidFill>
            <a:srgbClr val="CD1D2C"/>
          </a:solidFill>
        </p:spPr>
        <p:txBody>
          <a:bodyPr wrap="square" rtlCol="0">
            <a:spAutoFit/>
          </a:bodyPr>
          <a:lstStyle/>
          <a:p>
            <a:pPr algn="ctr"/>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Arrêté du 2 septembre 2015</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1274693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617454" y="1236912"/>
            <a:ext cx="7975076" cy="3323987"/>
          </a:xfrm>
          <a:prstGeom prst="rect">
            <a:avLst/>
          </a:prstGeom>
          <a:noFill/>
        </p:spPr>
        <p:txBody>
          <a:bodyPr wrap="square" rtlCol="0">
            <a:spAutoFit/>
          </a:bodyPr>
          <a:lstStyle/>
          <a:p>
            <a:pPr algn="ctr"/>
            <a:r>
              <a:rPr lang="fr-FR" dirty="0"/>
              <a:t>Un nouveau service est disponible sur l’espace personnalisé de la CNRACL.</a:t>
            </a:r>
          </a:p>
          <a:p>
            <a:pPr algn="just"/>
            <a:endParaRPr lang="fr-FR" sz="1600" dirty="0"/>
          </a:p>
          <a:p>
            <a:pPr marL="285750" indent="-285750" algn="just">
              <a:buFont typeface="Wingdings" panose="05000000000000000000" pitchFamily="2" charset="2"/>
              <a:buChar char="Ø"/>
            </a:pPr>
            <a:r>
              <a:rPr lang="fr-FR" b="1" u="sng" dirty="0"/>
              <a:t>Intérêts de ce nouveau service :</a:t>
            </a:r>
          </a:p>
          <a:p>
            <a:pPr algn="just"/>
            <a:endParaRPr lang="fr-FR" sz="1600" dirty="0"/>
          </a:p>
          <a:p>
            <a:pPr algn="just"/>
            <a:r>
              <a:rPr lang="fr-FR" sz="1600" dirty="0"/>
              <a:t>- </a:t>
            </a:r>
            <a:r>
              <a:rPr lang="fr-FR" dirty="0"/>
              <a:t>Mise à disposition de la liste des demandes de validation en cours de vos agents</a:t>
            </a:r>
          </a:p>
          <a:p>
            <a:pPr algn="just"/>
            <a:endParaRPr lang="fr-FR" dirty="0"/>
          </a:p>
          <a:p>
            <a:pPr algn="just"/>
            <a:r>
              <a:rPr lang="fr-FR" dirty="0"/>
              <a:t>- Connaître l’état d’avancement du traitement des demandes de validation</a:t>
            </a:r>
          </a:p>
          <a:p>
            <a:pPr algn="just"/>
            <a:endParaRPr lang="fr-FR" dirty="0"/>
          </a:p>
          <a:p>
            <a:pPr algn="just"/>
            <a:r>
              <a:rPr lang="fr-FR" dirty="0"/>
              <a:t>- Signaler les urgences de traitement des demandes (proximité départ à la retraite et droit à l’information)</a:t>
            </a:r>
          </a:p>
          <a:p>
            <a:pPr algn="just"/>
            <a:endParaRPr lang="fr-FR" sz="1600" dirty="0"/>
          </a:p>
        </p:txBody>
      </p:sp>
    </p:spTree>
    <p:extLst>
      <p:ext uri="{BB962C8B-B14F-4D97-AF65-F5344CB8AC3E}">
        <p14:creationId xmlns:p14="http://schemas.microsoft.com/office/powerpoint/2010/main" val="849705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514350" y="373410"/>
            <a:ext cx="7793832" cy="6032421"/>
          </a:xfrm>
          <a:prstGeom prst="rect">
            <a:avLst/>
          </a:prstGeom>
        </p:spPr>
        <p:txBody>
          <a:bodyPr wrap="square">
            <a:spAutoFit/>
          </a:bodyPr>
          <a:lstStyle/>
          <a:p>
            <a:pPr algn="ctr">
              <a:buFont typeface="Arial" charset="0"/>
              <a:buNone/>
              <a:defRPr/>
            </a:pPr>
            <a:r>
              <a:rPr lang="fr-FR" sz="2000" dirty="0">
                <a:solidFill>
                  <a:srgbClr val="CD1D2C"/>
                </a:solidFill>
                <a:latin typeface="Trebuchet MS" panose="020B0603020202020204" pitchFamily="34" charset="0"/>
              </a:rPr>
              <a:t>Espace personnalisé : suivi des demandes de validation</a:t>
            </a:r>
          </a:p>
          <a:p>
            <a:pPr>
              <a:buFont typeface="Arial" charset="0"/>
              <a:buNone/>
              <a:defRPr/>
            </a:pPr>
            <a:endParaRPr lang="fr-FR" sz="800" dirty="0"/>
          </a:p>
          <a:p>
            <a:pPr>
              <a:buFont typeface="Arial" charset="0"/>
              <a:buNone/>
              <a:defRPr/>
            </a:pPr>
            <a:r>
              <a:rPr lang="fr-FR" sz="1600" dirty="0"/>
              <a:t>Depuis </a:t>
            </a:r>
            <a:r>
              <a:rPr lang="fr-FR" sz="1600" b="1" dirty="0"/>
              <a:t>le 5 octobre</a:t>
            </a:r>
            <a:r>
              <a:rPr lang="fr-FR" sz="1600" dirty="0"/>
              <a:t> </a:t>
            </a:r>
            <a:r>
              <a:rPr lang="fr-FR" sz="1600" b="1" dirty="0" smtClean="0"/>
              <a:t>2015</a:t>
            </a:r>
            <a:r>
              <a:rPr lang="fr-FR" sz="1600" dirty="0" smtClean="0"/>
              <a:t> :</a:t>
            </a:r>
          </a:p>
          <a:p>
            <a:pPr>
              <a:buFont typeface="Arial" charset="0"/>
              <a:buNone/>
              <a:defRPr/>
            </a:pPr>
            <a:endParaRPr lang="fr-FR" sz="1600" dirty="0"/>
          </a:p>
          <a:p>
            <a:pPr marL="342900" indent="-342900">
              <a:spcAft>
                <a:spcPts val="1200"/>
              </a:spcAft>
              <a:buFont typeface="Arial" panose="020B0604020202020204" pitchFamily="34" charset="0"/>
              <a:buChar char="•"/>
              <a:defRPr/>
            </a:pPr>
            <a:r>
              <a:rPr lang="fr-FR" sz="1600" dirty="0"/>
              <a:t>les demandes de pièces complémentaires ne sont plus adressées par courrier postal mais uniquement consultables sur l’outil de suivi des demandes de validation de service en cliquant sur l’icône</a:t>
            </a:r>
          </a:p>
          <a:p>
            <a:pPr marL="342900" indent="-342900">
              <a:buFont typeface="Arial" panose="020B0604020202020204" pitchFamily="34" charset="0"/>
              <a:buChar char="•"/>
              <a:defRPr/>
            </a:pPr>
            <a:r>
              <a:rPr lang="fr-FR" sz="1600" dirty="0"/>
              <a:t>Une signalétique vous permet d’identifier en un seul coup d’œil l’état du dossier en attente :</a:t>
            </a:r>
          </a:p>
          <a:p>
            <a:pPr marL="342900" indent="-342900">
              <a:buFont typeface="Arial" panose="020B0604020202020204" pitchFamily="34" charset="0"/>
              <a:buChar char="•"/>
              <a:defRPr/>
            </a:pPr>
            <a:r>
              <a:rPr lang="fr-FR" sz="1600" dirty="0" smtClean="0"/>
              <a:t>Un </a:t>
            </a:r>
            <a:r>
              <a:rPr lang="fr-FR" sz="1600" dirty="0"/>
              <a:t>pictogramme </a:t>
            </a:r>
            <a:r>
              <a:rPr lang="fr-FR" sz="1600" dirty="0" smtClean="0"/>
              <a:t>signale </a:t>
            </a:r>
            <a:r>
              <a:rPr lang="fr-FR" sz="1600" dirty="0"/>
              <a:t>les dossiers à retourner dans les délais précisés par l’arrêté du 21 août.  </a:t>
            </a:r>
            <a:endParaRPr lang="fr-FR" sz="1600" dirty="0" smtClean="0"/>
          </a:p>
          <a:p>
            <a:pPr marL="342900" indent="-342900">
              <a:buFont typeface="Arial" panose="020B0604020202020204" pitchFamily="34" charset="0"/>
              <a:buChar char="•"/>
              <a:defRPr/>
            </a:pPr>
            <a:endParaRPr lang="fr-FR" sz="1600" dirty="0" smtClean="0"/>
          </a:p>
          <a:p>
            <a:pPr marL="342900" indent="-342900">
              <a:buFont typeface="Arial" panose="020B0604020202020204" pitchFamily="34" charset="0"/>
              <a:buChar char="•"/>
              <a:defRPr/>
            </a:pPr>
            <a:endParaRPr lang="fr-FR" sz="1600" dirty="0"/>
          </a:p>
          <a:p>
            <a:pPr marL="342900" indent="-342900">
              <a:buFont typeface="Arial" panose="020B0604020202020204" pitchFamily="34" charset="0"/>
              <a:buChar char="•"/>
              <a:defRPr/>
            </a:pPr>
            <a:endParaRPr lang="fr-FR" sz="1600" dirty="0"/>
          </a:p>
          <a:p>
            <a:pPr marL="342900" indent="-342900">
              <a:buFont typeface="Arial" panose="020B0604020202020204" pitchFamily="34" charset="0"/>
              <a:buChar char="•"/>
              <a:defRPr/>
            </a:pPr>
            <a:endParaRPr lang="fr-FR" dirty="0" smtClean="0"/>
          </a:p>
          <a:p>
            <a:pPr marL="342900" indent="-342900">
              <a:buFont typeface="Arial" panose="020B0604020202020204" pitchFamily="34" charset="0"/>
              <a:buChar char="•"/>
              <a:defRPr/>
            </a:pPr>
            <a:endParaRPr lang="fr-FR" dirty="0"/>
          </a:p>
          <a:p>
            <a:pPr marL="342900" indent="-342900">
              <a:buFont typeface="Arial" panose="020B0604020202020204" pitchFamily="34" charset="0"/>
              <a:buChar char="•"/>
              <a:defRPr/>
            </a:pPr>
            <a:endParaRPr lang="fr-FR" dirty="0" smtClean="0"/>
          </a:p>
          <a:p>
            <a:pPr marL="342900" indent="-342900">
              <a:buFont typeface="Arial" panose="020B0604020202020204" pitchFamily="34" charset="0"/>
              <a:buChar char="•"/>
              <a:defRPr/>
            </a:pPr>
            <a:endParaRPr lang="fr-FR" dirty="0"/>
          </a:p>
          <a:p>
            <a:pPr>
              <a:defRPr/>
            </a:pPr>
            <a:endParaRPr lang="fr-FR" sz="1400" dirty="0" smtClean="0"/>
          </a:p>
          <a:p>
            <a:pPr>
              <a:defRPr/>
            </a:pPr>
            <a:r>
              <a:rPr lang="fr-FR" sz="1400" dirty="0" smtClean="0"/>
              <a:t>RAPPEL	</a:t>
            </a:r>
          </a:p>
          <a:p>
            <a:pPr marL="285750" indent="-285750">
              <a:buFont typeface="Wingdings" panose="05000000000000000000" pitchFamily="2" charset="2"/>
              <a:buChar char="Ø"/>
              <a:defRPr/>
            </a:pPr>
            <a:r>
              <a:rPr lang="fr-FR" sz="1400" dirty="0" smtClean="0"/>
              <a:t>Seul l’agent peut renoncer à une demande de validation.</a:t>
            </a:r>
          </a:p>
          <a:p>
            <a:pPr marL="285750" indent="-285750">
              <a:buFont typeface="Wingdings" panose="05000000000000000000" pitchFamily="2" charset="2"/>
              <a:buChar char="Ø"/>
              <a:defRPr/>
            </a:pPr>
            <a:r>
              <a:rPr lang="fr-FR" sz="1400" dirty="0" smtClean="0"/>
              <a:t>Son souhait doit être explicite</a:t>
            </a:r>
          </a:p>
          <a:p>
            <a:pPr marL="285750" indent="-285750">
              <a:buFont typeface="Wingdings" panose="05000000000000000000" pitchFamily="2" charset="2"/>
              <a:buChar char="Ø"/>
              <a:defRPr/>
            </a:pPr>
            <a:r>
              <a:rPr lang="fr-FR" sz="1400" dirty="0" smtClean="0"/>
              <a:t>Il doit être informé au mieux des conséquences de son choix de maintenir ou d’abandonner la validation.</a:t>
            </a:r>
          </a:p>
        </p:txBody>
      </p:sp>
      <p:pic>
        <p:nvPicPr>
          <p:cNvPr id="3" name="Image 2"/>
          <p:cNvPicPr>
            <a:picLocks noChangeAspect="1"/>
          </p:cNvPicPr>
          <p:nvPr/>
        </p:nvPicPr>
        <p:blipFill>
          <a:blip r:embed="rId3"/>
          <a:stretch>
            <a:fillRect/>
          </a:stretch>
        </p:blipFill>
        <p:spPr>
          <a:xfrm>
            <a:off x="1387712" y="3241147"/>
            <a:ext cx="5647350" cy="1390082"/>
          </a:xfrm>
          <a:prstGeom prst="rect">
            <a:avLst/>
          </a:prstGeom>
        </p:spPr>
      </p:pic>
      <p:sp>
        <p:nvSpPr>
          <p:cNvPr id="4" name="Rectangle 1"/>
          <p:cNvSpPr>
            <a:spLocks noChangeArrowheads="1"/>
          </p:cNvSpPr>
          <p:nvPr/>
        </p:nvSpPr>
        <p:spPr bwMode="auto">
          <a:xfrm>
            <a:off x="2645398" y="4751955"/>
            <a:ext cx="35317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smtClean="0">
                <a:ln>
                  <a:noFill/>
                </a:ln>
                <a:solidFill>
                  <a:schemeClr val="tx1"/>
                </a:solidFill>
                <a:effectLst/>
              </a:rPr>
              <a:t>pour un dossier initial en attente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smtClean="0">
                <a:ln>
                  <a:noFill/>
                </a:ln>
                <a:solidFill>
                  <a:schemeClr val="tx1"/>
                </a:solidFill>
                <a:effectLst/>
              </a:rPr>
              <a:t>pour les pièces complémentaires en attente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p:txBody>
      </p:sp>
      <p:pic>
        <p:nvPicPr>
          <p:cNvPr id="1026" name="Picture 2" descr="https://www.cdc.retraites.fr/portail/local/cache-vignettes/L39xH26/dossierinitial-dc0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326" y="4751955"/>
            <a:ext cx="3714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ct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384" y="4946532"/>
            <a:ext cx="285750"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98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514350" y="373410"/>
            <a:ext cx="7793832" cy="5232202"/>
          </a:xfrm>
          <a:prstGeom prst="rect">
            <a:avLst/>
          </a:prstGeom>
        </p:spPr>
        <p:txBody>
          <a:bodyPr wrap="square">
            <a:spAutoFit/>
          </a:bodyPr>
          <a:lstStyle/>
          <a:p>
            <a:pPr algn="ctr">
              <a:buFont typeface="Arial" charset="0"/>
              <a:buNone/>
              <a:defRPr/>
            </a:pPr>
            <a:r>
              <a:rPr lang="fr-FR" sz="2000" dirty="0">
                <a:solidFill>
                  <a:srgbClr val="CD1D2C"/>
                </a:solidFill>
                <a:latin typeface="+mj-lt"/>
              </a:rPr>
              <a:t>Cas pratique validation de </a:t>
            </a:r>
            <a:r>
              <a:rPr lang="fr-FR" sz="2000" dirty="0" smtClean="0">
                <a:solidFill>
                  <a:srgbClr val="CD1D2C"/>
                </a:solidFill>
                <a:latin typeface="+mj-lt"/>
              </a:rPr>
              <a:t>services</a:t>
            </a:r>
          </a:p>
          <a:p>
            <a:pPr algn="ctr">
              <a:buFont typeface="Arial" charset="0"/>
              <a:buNone/>
              <a:defRPr/>
            </a:pPr>
            <a:endParaRPr lang="fr-FR" sz="2000" dirty="0">
              <a:solidFill>
                <a:srgbClr val="F9423A"/>
              </a:solidFill>
              <a:latin typeface="+mj-lt"/>
            </a:endParaRPr>
          </a:p>
          <a:p>
            <a:pPr lvl="0">
              <a:spcBef>
                <a:spcPct val="20000"/>
              </a:spcBef>
              <a:defRPr/>
            </a:pPr>
            <a:r>
              <a:rPr lang="fr-FR" sz="1400" u="sng" kern="0" dirty="0">
                <a:solidFill>
                  <a:srgbClr val="000000"/>
                </a:solidFill>
                <a:latin typeface="+mj-lt"/>
              </a:rPr>
              <a:t>Services effectués à la ville de Rennes en qualité d’agent non titulaire </a:t>
            </a:r>
            <a:r>
              <a:rPr lang="fr-FR" sz="1400" kern="0" dirty="0">
                <a:solidFill>
                  <a:srgbClr val="000000"/>
                </a:solidFill>
                <a:latin typeface="+mj-lt"/>
              </a:rPr>
              <a:t>:</a:t>
            </a:r>
          </a:p>
          <a:p>
            <a:pPr lvl="0">
              <a:spcBef>
                <a:spcPct val="20000"/>
              </a:spcBef>
              <a:defRPr/>
            </a:pPr>
            <a:r>
              <a:rPr lang="fr-FR" sz="1400" kern="0" dirty="0">
                <a:solidFill>
                  <a:srgbClr val="000000"/>
                </a:solidFill>
                <a:latin typeface="+mj-lt"/>
              </a:rPr>
              <a:t>Du 01/07/1990 au 31/08/1990 : 2 mois à temps complet</a:t>
            </a:r>
          </a:p>
          <a:p>
            <a:pPr lvl="0">
              <a:spcBef>
                <a:spcPct val="20000"/>
              </a:spcBef>
              <a:defRPr/>
            </a:pPr>
            <a:r>
              <a:rPr lang="fr-FR" sz="1400" kern="0" dirty="0">
                <a:solidFill>
                  <a:srgbClr val="000000"/>
                </a:solidFill>
                <a:latin typeface="+mj-lt"/>
              </a:rPr>
              <a:t>Du 01/07/1991 au 31/08/1991 : 2 mois à temps complet</a:t>
            </a:r>
          </a:p>
          <a:p>
            <a:pPr lvl="0">
              <a:spcBef>
                <a:spcPct val="20000"/>
              </a:spcBef>
              <a:defRPr/>
            </a:pPr>
            <a:r>
              <a:rPr lang="fr-FR" sz="1400" kern="0" dirty="0">
                <a:solidFill>
                  <a:srgbClr val="000000"/>
                </a:solidFill>
                <a:latin typeface="+mj-lt"/>
              </a:rPr>
              <a:t>Du 01/07/1992 au 31/08/1992 : 2 mois à temps complet </a:t>
            </a:r>
          </a:p>
          <a:p>
            <a:pPr lvl="0">
              <a:spcBef>
                <a:spcPct val="20000"/>
              </a:spcBef>
              <a:defRPr/>
            </a:pPr>
            <a:r>
              <a:rPr lang="fr-FR" sz="1400" kern="0" dirty="0">
                <a:solidFill>
                  <a:srgbClr val="000000"/>
                </a:solidFill>
                <a:latin typeface="+mj-lt"/>
              </a:rPr>
              <a:t>soit un total de 6 mois.</a:t>
            </a:r>
          </a:p>
          <a:p>
            <a:pPr lvl="0">
              <a:spcBef>
                <a:spcPct val="20000"/>
              </a:spcBef>
              <a:defRPr/>
            </a:pPr>
            <a:r>
              <a:rPr lang="fr-FR" sz="1400" kern="0" dirty="0">
                <a:solidFill>
                  <a:srgbClr val="000000"/>
                </a:solidFill>
                <a:latin typeface="+mj-lt"/>
              </a:rPr>
              <a:t>La CNRACL propose à l’agent un devis de validation de 2 Trimestres (de 1990 à 1992).</a:t>
            </a:r>
          </a:p>
          <a:p>
            <a:pPr lvl="0">
              <a:spcBef>
                <a:spcPct val="20000"/>
              </a:spcBef>
              <a:defRPr/>
            </a:pPr>
            <a:endParaRPr lang="fr-FR" sz="1400" kern="0" dirty="0">
              <a:solidFill>
                <a:srgbClr val="000000"/>
              </a:solidFill>
              <a:latin typeface="+mj-lt"/>
            </a:endParaRPr>
          </a:p>
          <a:p>
            <a:pPr lvl="0">
              <a:spcBef>
                <a:spcPct val="20000"/>
              </a:spcBef>
              <a:defRPr/>
            </a:pPr>
            <a:r>
              <a:rPr lang="fr-FR" sz="1400" kern="0" dirty="0">
                <a:solidFill>
                  <a:srgbClr val="000000"/>
                </a:solidFill>
                <a:latin typeface="+mj-lt"/>
              </a:rPr>
              <a:t>Sur le relevé de la CARSAT : entre 1990 et 1992 : 6 trimestres apparaissent,</a:t>
            </a:r>
          </a:p>
          <a:p>
            <a:pPr lvl="0">
              <a:spcBef>
                <a:spcPct val="20000"/>
              </a:spcBef>
              <a:defRPr/>
            </a:pPr>
            <a:r>
              <a:rPr lang="fr-FR" sz="1400" kern="0" dirty="0">
                <a:solidFill>
                  <a:srgbClr val="000000"/>
                </a:solidFill>
                <a:latin typeface="+mj-lt"/>
              </a:rPr>
              <a:t>Ex : pour avoir un trimestre en 1990, il faut percevoir un salaire de 5982 F.</a:t>
            </a:r>
          </a:p>
          <a:p>
            <a:pPr lvl="0">
              <a:spcBef>
                <a:spcPct val="20000"/>
              </a:spcBef>
              <a:defRPr/>
            </a:pPr>
            <a:endParaRPr lang="fr-FR" sz="1400" kern="0" dirty="0">
              <a:solidFill>
                <a:srgbClr val="000000"/>
              </a:solidFill>
              <a:latin typeface="+mj-lt"/>
            </a:endParaRPr>
          </a:p>
          <a:p>
            <a:pPr lvl="0">
              <a:spcBef>
                <a:spcPct val="20000"/>
              </a:spcBef>
              <a:defRPr/>
            </a:pPr>
            <a:r>
              <a:rPr lang="fr-FR" sz="1400" kern="0" dirty="0">
                <a:solidFill>
                  <a:srgbClr val="000000"/>
                </a:solidFill>
                <a:latin typeface="+mj-lt"/>
              </a:rPr>
              <a:t>Si l’agent accepte le devis de validation, la CNRACL va donc annuler les cotisations versées au régime général et à l’IRCANTEC entre 1990 et 1992.</a:t>
            </a:r>
          </a:p>
          <a:p>
            <a:pPr lvl="0">
              <a:spcBef>
                <a:spcPct val="20000"/>
              </a:spcBef>
              <a:defRPr/>
            </a:pPr>
            <a:r>
              <a:rPr lang="fr-FR" sz="1400" kern="0" dirty="0">
                <a:solidFill>
                  <a:srgbClr val="000000"/>
                </a:solidFill>
                <a:latin typeface="+mj-lt"/>
              </a:rPr>
              <a:t>Au régime général : il restera 0 trimestre</a:t>
            </a:r>
          </a:p>
          <a:p>
            <a:pPr lvl="0">
              <a:spcBef>
                <a:spcPct val="20000"/>
              </a:spcBef>
              <a:defRPr/>
            </a:pPr>
            <a:r>
              <a:rPr lang="fr-FR" sz="1400" kern="0" dirty="0">
                <a:solidFill>
                  <a:srgbClr val="000000"/>
                </a:solidFill>
                <a:latin typeface="+mj-lt"/>
              </a:rPr>
              <a:t>La CNRACL lui propose 2 trimestres</a:t>
            </a:r>
          </a:p>
          <a:p>
            <a:pPr lvl="0">
              <a:spcBef>
                <a:spcPct val="20000"/>
              </a:spcBef>
              <a:defRPr/>
            </a:pPr>
            <a:r>
              <a:rPr lang="fr-FR" sz="1400" kern="0" dirty="0" smtClean="0">
                <a:solidFill>
                  <a:srgbClr val="000000"/>
                </a:solidFill>
                <a:latin typeface="+mj-lt"/>
              </a:rPr>
              <a:t>	</a:t>
            </a:r>
          </a:p>
          <a:p>
            <a:pPr lvl="0">
              <a:spcBef>
                <a:spcPct val="20000"/>
              </a:spcBef>
              <a:defRPr/>
            </a:pPr>
            <a:r>
              <a:rPr lang="fr-FR" sz="1400" kern="0" dirty="0">
                <a:solidFill>
                  <a:srgbClr val="000000"/>
                </a:solidFill>
                <a:latin typeface="+mj-lt"/>
              </a:rPr>
              <a:t>	</a:t>
            </a:r>
            <a:r>
              <a:rPr lang="fr-FR" sz="1400" kern="0" dirty="0" smtClean="0">
                <a:solidFill>
                  <a:srgbClr val="000000"/>
                </a:solidFill>
                <a:latin typeface="+mj-lt"/>
              </a:rPr>
              <a:t>L’agent </a:t>
            </a:r>
            <a:r>
              <a:rPr lang="fr-FR" sz="1400" kern="0" dirty="0">
                <a:solidFill>
                  <a:srgbClr val="000000"/>
                </a:solidFill>
                <a:latin typeface="+mj-lt"/>
              </a:rPr>
              <a:t>a donc perdu 4 trimestres (incidence sur la décote en fin de carrière). </a:t>
            </a:r>
          </a:p>
          <a:p>
            <a:pPr algn="ctr">
              <a:buFont typeface="Arial" charset="0"/>
              <a:buNone/>
              <a:defRPr/>
            </a:pPr>
            <a:endParaRPr lang="fr-FR" sz="2000" dirty="0" smtClean="0">
              <a:solidFill>
                <a:srgbClr val="F9423A"/>
              </a:solidFill>
              <a:latin typeface="+mj-lt"/>
            </a:endParaRPr>
          </a:p>
          <a:p>
            <a:pPr algn="ctr">
              <a:buFont typeface="Arial" charset="0"/>
              <a:buNone/>
              <a:defRPr/>
            </a:pPr>
            <a:endParaRPr lang="fr-FR" sz="800" dirty="0">
              <a:latin typeface="+mj-lt"/>
            </a:endParaRPr>
          </a:p>
        </p:txBody>
      </p:sp>
      <p:pic>
        <p:nvPicPr>
          <p:cNvPr id="4" name="il_fi" descr="Afficher l'image d'origine"/>
          <p:cNvPicPr/>
          <p:nvPr/>
        </p:nvPicPr>
        <p:blipFill>
          <a:blip r:embed="rId3">
            <a:extLst>
              <a:ext uri="{28A0092B-C50C-407E-A947-70E740481C1C}">
                <a14:useLocalDpi xmlns:a14="http://schemas.microsoft.com/office/drawing/2010/main" val="0"/>
              </a:ext>
            </a:extLst>
          </a:blip>
          <a:srcRect/>
          <a:stretch>
            <a:fillRect/>
          </a:stretch>
        </p:blipFill>
        <p:spPr bwMode="auto">
          <a:xfrm>
            <a:off x="619124" y="4844794"/>
            <a:ext cx="338137" cy="277275"/>
          </a:xfrm>
          <a:prstGeom prst="rect">
            <a:avLst/>
          </a:prstGeom>
          <a:noFill/>
          <a:ln>
            <a:noFill/>
          </a:ln>
        </p:spPr>
      </p:pic>
    </p:spTree>
    <p:extLst>
      <p:ext uri="{BB962C8B-B14F-4D97-AF65-F5344CB8AC3E}">
        <p14:creationId xmlns:p14="http://schemas.microsoft.com/office/powerpoint/2010/main" val="18439110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880847" y="443060"/>
            <a:ext cx="2884602"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La régularisation</a:t>
            </a:r>
          </a:p>
        </p:txBody>
      </p:sp>
      <p:sp>
        <p:nvSpPr>
          <p:cNvPr id="3" name="ZoneTexte 2"/>
          <p:cNvSpPr txBox="1"/>
          <p:nvPr/>
        </p:nvSpPr>
        <p:spPr>
          <a:xfrm>
            <a:off x="782425" y="1423447"/>
            <a:ext cx="7993929" cy="4062651"/>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latin typeface="Trebuchet MS" panose="020B0603020202020204" pitchFamily="34" charset="0"/>
              </a:rPr>
              <a:t>Procédure qui permet à la CNRACL de récupérer les cotisations obligatoires (retenues et contributions) qui n’ont pas été versées à compter de la date d’affiliation de l’agent.</a:t>
            </a:r>
          </a:p>
          <a:p>
            <a:pPr algn="just"/>
            <a:endParaRPr lang="fr-FR" sz="1200" b="1" dirty="0">
              <a:latin typeface="Trebuchet MS" panose="020B0603020202020204" pitchFamily="34" charset="0"/>
            </a:endParaRPr>
          </a:p>
          <a:p>
            <a:pPr marL="285750" indent="-285750" algn="just">
              <a:buFont typeface="Arial" panose="020B0604020202020204" pitchFamily="34" charset="0"/>
              <a:buChar char="•"/>
            </a:pPr>
            <a:r>
              <a:rPr lang="fr-FR" sz="2000" dirty="0">
                <a:latin typeface="Trebuchet MS" panose="020B0603020202020204" pitchFamily="34" charset="0"/>
              </a:rPr>
              <a:t>Cas particulier : travailleurs handicapés recrutés en qualité d’agents contractuels (art.38 de la loi du 26 janvier 1984) puis </a:t>
            </a:r>
            <a:r>
              <a:rPr lang="fr-FR" sz="2000" dirty="0" smtClean="0">
                <a:latin typeface="Trebuchet MS" panose="020B0603020202020204" pitchFamily="34" charset="0"/>
              </a:rPr>
              <a:t>titularisés</a:t>
            </a:r>
          </a:p>
          <a:p>
            <a:pPr marL="285750" indent="-285750" algn="just">
              <a:buFont typeface="Arial" panose="020B0604020202020204" pitchFamily="34" charset="0"/>
              <a:buChar char="•"/>
            </a:pPr>
            <a:endParaRPr lang="fr-FR" sz="600" dirty="0">
              <a:latin typeface="Trebuchet MS" panose="020B0603020202020204" pitchFamily="34" charset="0"/>
            </a:endParaRPr>
          </a:p>
          <a:p>
            <a:pPr marL="570150" indent="-285750" algn="just" defTabSz="0">
              <a:buFont typeface="Wingdings" panose="05000000000000000000" pitchFamily="2" charset="2"/>
              <a:buChar char="Ø"/>
            </a:pPr>
            <a:r>
              <a:rPr lang="fr-FR" dirty="0">
                <a:latin typeface="Trebuchet MS" panose="020B0603020202020204" pitchFamily="34" charset="0"/>
              </a:rPr>
              <a:t>	La période accomplie avant sa titularisation par un travailleur reconnu 	handicapé en tant qu’agent contractuel ne doit pas faire 	l’objet d’une 	validation mais doit être régularisée. </a:t>
            </a:r>
            <a:endParaRPr lang="fr-FR" dirty="0" smtClean="0">
              <a:latin typeface="Trebuchet MS" panose="020B0603020202020204" pitchFamily="34" charset="0"/>
            </a:endParaRPr>
          </a:p>
          <a:p>
            <a:pPr marL="284400" algn="just" defTabSz="0"/>
            <a:endParaRPr lang="fr-FR" dirty="0" smtClean="0">
              <a:latin typeface="Trebuchet MS" panose="020B0603020202020204" pitchFamily="34" charset="0"/>
            </a:endParaRPr>
          </a:p>
          <a:p>
            <a:pPr marL="285750" indent="-285750" algn="just">
              <a:buFont typeface="Arial" panose="020B0604020202020204" pitchFamily="34" charset="0"/>
              <a:buChar char="•"/>
            </a:pPr>
            <a:endParaRPr lang="fr-FR" sz="600" dirty="0">
              <a:latin typeface="Trebuchet MS" panose="020B0603020202020204" pitchFamily="34" charset="0"/>
            </a:endParaRPr>
          </a:p>
          <a:p>
            <a:pPr marL="570150" indent="-285750" algn="just" defTabSz="0">
              <a:buFont typeface="Wingdings" panose="05000000000000000000" pitchFamily="2" charset="2"/>
              <a:buChar char="Ø"/>
            </a:pPr>
            <a:r>
              <a:rPr lang="fr-FR" dirty="0" smtClean="0">
                <a:latin typeface="Trebuchet MS" panose="020B0603020202020204" pitchFamily="34" charset="0"/>
              </a:rPr>
              <a:t>	</a:t>
            </a:r>
            <a:r>
              <a:rPr lang="fr-FR" dirty="0">
                <a:latin typeface="Trebuchet MS" panose="020B0603020202020204" pitchFamily="34" charset="0"/>
              </a:rPr>
              <a:t>Cette période est prise en compte dans les conditions prévues par le     	statut </a:t>
            </a:r>
            <a:r>
              <a:rPr lang="fr-FR" dirty="0" smtClean="0">
                <a:latin typeface="Trebuchet MS" panose="020B0603020202020204" pitchFamily="34" charset="0"/>
              </a:rPr>
              <a:t>particulier</a:t>
            </a:r>
            <a:r>
              <a:rPr lang="fr-FR" dirty="0">
                <a:latin typeface="Trebuchet MS" panose="020B0603020202020204" pitchFamily="34" charset="0"/>
              </a:rPr>
              <a:t>, pour une période équivalente de stage.</a:t>
            </a:r>
          </a:p>
        </p:txBody>
      </p:sp>
    </p:spTree>
    <p:extLst>
      <p:ext uri="{BB962C8B-B14F-4D97-AF65-F5344CB8AC3E}">
        <p14:creationId xmlns:p14="http://schemas.microsoft.com/office/powerpoint/2010/main" val="1168501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073897" y="313066"/>
            <a:ext cx="4788817"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a:t>
            </a:r>
            <a:r>
              <a:rPr lang="fr-FR" sz="2800" dirty="0">
                <a:solidFill>
                  <a:srgbClr val="CD1D2C"/>
                </a:solidFill>
                <a:latin typeface="Trebuchet MS" panose="020B0603020202020204" pitchFamily="34" charset="0"/>
              </a:rPr>
              <a:t>rachat d'études</a:t>
            </a:r>
          </a:p>
        </p:txBody>
      </p:sp>
      <p:sp>
        <p:nvSpPr>
          <p:cNvPr id="3" name="ZoneTexte 2"/>
          <p:cNvSpPr txBox="1"/>
          <p:nvPr/>
        </p:nvSpPr>
        <p:spPr>
          <a:xfrm>
            <a:off x="933254" y="731063"/>
            <a:ext cx="7692272" cy="535531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dirty="0">
                <a:latin typeface="Trebuchet MS" panose="020B0603020202020204" pitchFamily="34" charset="0"/>
              </a:rPr>
              <a:t>Définition :</a:t>
            </a:r>
          </a:p>
          <a:p>
            <a:pPr algn="just"/>
            <a:r>
              <a:rPr lang="fr-FR" dirty="0">
                <a:latin typeface="Trebuchet MS" panose="020B0603020202020204" pitchFamily="34" charset="0"/>
              </a:rPr>
              <a:t>Les périodes d'études supérieures, postérieures à l'obtention du baccalauréat, peuvent être rachetées partiellement ou totalement.</a:t>
            </a:r>
          </a:p>
          <a:p>
            <a:pPr algn="just"/>
            <a:endParaRPr lang="fr-FR" dirty="0">
              <a:latin typeface="Trebuchet MS" panose="020B0603020202020204" pitchFamily="34" charset="0"/>
            </a:endParaRPr>
          </a:p>
          <a:p>
            <a:pPr marL="342900" indent="-342900">
              <a:buFont typeface="Arial" panose="020B0604020202020204" pitchFamily="34" charset="0"/>
              <a:buChar char="•"/>
            </a:pPr>
            <a:r>
              <a:rPr lang="fr-FR" dirty="0">
                <a:latin typeface="Trebuchet MS" panose="020B0603020202020204" pitchFamily="34" charset="0"/>
              </a:rPr>
              <a:t>Conditions :</a:t>
            </a:r>
          </a:p>
          <a:p>
            <a:pPr>
              <a:lnSpc>
                <a:spcPct val="150000"/>
              </a:lnSpc>
            </a:pPr>
            <a:r>
              <a:rPr lang="fr-FR" dirty="0">
                <a:latin typeface="Trebuchet MS" panose="020B0603020202020204" pitchFamily="34" charset="0"/>
              </a:rPr>
              <a:t>	-   Être titulaire</a:t>
            </a:r>
          </a:p>
          <a:p>
            <a:pPr marL="800100" lvl="1" indent="-342900">
              <a:buFontTx/>
              <a:buChar char="-"/>
            </a:pPr>
            <a:r>
              <a:rPr lang="fr-FR" dirty="0">
                <a:latin typeface="Trebuchet MS" panose="020B0603020202020204" pitchFamily="34" charset="0"/>
              </a:rPr>
              <a:t>Avoir obtenu un diplôme ou grade universitaire</a:t>
            </a:r>
          </a:p>
          <a:p>
            <a:pPr lvl="1"/>
            <a:endParaRPr lang="fr-FR" dirty="0">
              <a:latin typeface="Trebuchet MS" panose="020B0603020202020204" pitchFamily="34" charset="0"/>
            </a:endParaRPr>
          </a:p>
          <a:p>
            <a:pPr marL="342900" indent="-342900">
              <a:buFont typeface="Arial" panose="020B0604020202020204" pitchFamily="34" charset="0"/>
              <a:buChar char="•"/>
            </a:pPr>
            <a:r>
              <a:rPr lang="fr-FR" dirty="0">
                <a:latin typeface="Trebuchet MS" panose="020B0603020202020204" pitchFamily="34" charset="0"/>
              </a:rPr>
              <a:t>Trimestres rachetables :</a:t>
            </a:r>
          </a:p>
          <a:p>
            <a:pPr>
              <a:lnSpc>
                <a:spcPct val="150000"/>
              </a:lnSpc>
            </a:pPr>
            <a:r>
              <a:rPr lang="fr-FR" dirty="0">
                <a:latin typeface="Trebuchet MS" panose="020B0603020202020204" pitchFamily="34" charset="0"/>
              </a:rPr>
              <a:t>De 1 à 12 trimestres maximum (dont 4 trimestres par an</a:t>
            </a:r>
            <a:r>
              <a:rPr lang="fr-FR" dirty="0" smtClean="0">
                <a:latin typeface="Trebuchet MS" panose="020B0603020202020204" pitchFamily="34" charset="0"/>
              </a:rPr>
              <a:t>)</a:t>
            </a:r>
          </a:p>
          <a:p>
            <a:pPr>
              <a:lnSpc>
                <a:spcPct val="150000"/>
              </a:lnSpc>
            </a:pPr>
            <a:endParaRPr lang="fr-FR" dirty="0" smtClean="0">
              <a:latin typeface="Trebuchet MS" panose="020B0603020202020204" pitchFamily="34" charset="0"/>
            </a:endParaRPr>
          </a:p>
          <a:p>
            <a:pPr marL="342900" lvl="0" indent="-342900">
              <a:buFont typeface="Arial" panose="020B0604020202020204" pitchFamily="34" charset="0"/>
              <a:buChar char="•"/>
            </a:pPr>
            <a:r>
              <a:rPr lang="fr-FR" dirty="0" smtClean="0">
                <a:solidFill>
                  <a:prstClr val="black"/>
                </a:solidFill>
                <a:latin typeface="Trebuchet MS" panose="020B0603020202020204" pitchFamily="34" charset="0"/>
              </a:rPr>
              <a:t>Trois options de rachat possibles </a:t>
            </a:r>
            <a:r>
              <a:rPr lang="fr-FR" dirty="0">
                <a:solidFill>
                  <a:prstClr val="black"/>
                </a:solidFill>
                <a:latin typeface="Trebuchet MS" panose="020B0603020202020204" pitchFamily="34" charset="0"/>
              </a:rPr>
              <a:t>:</a:t>
            </a:r>
          </a:p>
          <a:p>
            <a:pPr marL="285750" indent="-285750">
              <a:lnSpc>
                <a:spcPct val="150000"/>
              </a:lnSpc>
              <a:buFontTx/>
              <a:buChar char="-"/>
            </a:pPr>
            <a:r>
              <a:rPr lang="fr-FR" sz="1600" dirty="0" smtClean="0">
                <a:latin typeface="Trebuchet MS" panose="020B0603020202020204" pitchFamily="34" charset="0"/>
              </a:rPr>
              <a:t>Option 1 : en constitution – liquidation – minimum garanti</a:t>
            </a:r>
          </a:p>
          <a:p>
            <a:pPr marL="285750" indent="-285750">
              <a:lnSpc>
                <a:spcPct val="150000"/>
              </a:lnSpc>
              <a:buFontTx/>
              <a:buChar char="-"/>
            </a:pPr>
            <a:r>
              <a:rPr lang="fr-FR" sz="1600" dirty="0" smtClean="0">
                <a:latin typeface="Trebuchet MS" panose="020B0603020202020204" pitchFamily="34" charset="0"/>
              </a:rPr>
              <a:t>Option 2 : en durée d’assurance</a:t>
            </a:r>
          </a:p>
          <a:p>
            <a:pPr marL="285750" indent="-285750">
              <a:lnSpc>
                <a:spcPct val="150000"/>
              </a:lnSpc>
              <a:buFontTx/>
              <a:buChar char="-"/>
            </a:pPr>
            <a:r>
              <a:rPr lang="fr-FR" sz="1600" dirty="0" smtClean="0">
                <a:latin typeface="Trebuchet MS" panose="020B0603020202020204" pitchFamily="34" charset="0"/>
              </a:rPr>
              <a:t>Option 3 : en constitution – liquidation – MG – durée d’assurance</a:t>
            </a:r>
          </a:p>
          <a:p>
            <a:pPr algn="ctr"/>
            <a:endParaRPr lang="fr-FR" b="1" i="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472339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073897" y="313066"/>
            <a:ext cx="4788817"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a:t>
            </a:r>
            <a:r>
              <a:rPr lang="fr-FR" sz="2800" dirty="0">
                <a:solidFill>
                  <a:srgbClr val="CD1D2C"/>
                </a:solidFill>
                <a:latin typeface="Trebuchet MS" panose="020B0603020202020204" pitchFamily="34" charset="0"/>
              </a:rPr>
              <a:t>rachat d'études</a:t>
            </a:r>
          </a:p>
        </p:txBody>
      </p:sp>
      <p:sp>
        <p:nvSpPr>
          <p:cNvPr id="3" name="ZoneTexte 2"/>
          <p:cNvSpPr txBox="1"/>
          <p:nvPr/>
        </p:nvSpPr>
        <p:spPr>
          <a:xfrm>
            <a:off x="933254" y="731063"/>
            <a:ext cx="7692272" cy="6064737"/>
          </a:xfrm>
          <a:prstGeom prst="rect">
            <a:avLst/>
          </a:prstGeom>
          <a:noFill/>
        </p:spPr>
        <p:txBody>
          <a:bodyPr wrap="square" rtlCol="0">
            <a:spAutoFit/>
          </a:bodyPr>
          <a:lstStyle/>
          <a:p>
            <a:pPr lvl="0">
              <a:lnSpc>
                <a:spcPct val="150000"/>
              </a:lnSpc>
            </a:pPr>
            <a:r>
              <a:rPr lang="fr-FR" sz="1600" i="1" dirty="0">
                <a:solidFill>
                  <a:prstClr val="black"/>
                </a:solidFill>
                <a:latin typeface="Trebuchet MS" panose="020B0603020202020204" pitchFamily="34" charset="0"/>
              </a:rPr>
              <a:t>Le montant des cotisations pour le rachat des périodes est modifié</a:t>
            </a:r>
            <a:endParaRPr lang="fr-FR" i="1" dirty="0">
              <a:solidFill>
                <a:prstClr val="black"/>
              </a:solidFill>
              <a:latin typeface="Trebuchet MS" panose="020B0603020202020204" pitchFamily="34" charset="0"/>
            </a:endParaRPr>
          </a:p>
          <a:p>
            <a:pPr lvl="0"/>
            <a:r>
              <a:rPr lang="fr-FR" sz="1600" i="1" dirty="0">
                <a:solidFill>
                  <a:prstClr val="black"/>
                </a:solidFill>
                <a:latin typeface="Trebuchet MS" panose="020B0603020202020204" pitchFamily="34" charset="0"/>
              </a:rPr>
              <a:t>Le montant du rachat pourra être abaissé sous réserve que la demande soit effectuée dans les 10 ans qui suivent la fin des études. Le décret </a:t>
            </a:r>
            <a:r>
              <a:rPr lang="fr-FR" sz="1600" i="1" dirty="0">
                <a:solidFill>
                  <a:prstClr val="black"/>
                </a:solidFill>
                <a:latin typeface="Trebuchet MS" charset="0"/>
              </a:rPr>
              <a:t>n° 2015-14 du 8 janvier 2015 fixe </a:t>
            </a:r>
            <a:r>
              <a:rPr lang="fr-FR" sz="1600" i="1" dirty="0">
                <a:solidFill>
                  <a:prstClr val="black"/>
                </a:solidFill>
                <a:latin typeface="Trebuchet MS" panose="020B0603020202020204" pitchFamily="34" charset="0"/>
              </a:rPr>
              <a:t>le nombre de trimestres éligibles.</a:t>
            </a:r>
          </a:p>
          <a:p>
            <a:pPr lvl="0"/>
            <a:endParaRPr lang="fr-FR" sz="1050" i="1" dirty="0">
              <a:solidFill>
                <a:prstClr val="black"/>
              </a:solidFill>
              <a:latin typeface="Trebuchet MS" panose="020B0603020202020204" pitchFamily="34" charset="0"/>
            </a:endParaRPr>
          </a:p>
          <a:p>
            <a:pPr lvl="0"/>
            <a:r>
              <a:rPr lang="fr-FR" sz="1200" i="1" dirty="0">
                <a:solidFill>
                  <a:prstClr val="black"/>
                </a:solidFill>
                <a:latin typeface="Trebuchet MS" panose="020B0603020202020204" pitchFamily="34" charset="0"/>
              </a:rPr>
              <a:t>Simulateur de calcul sur le site de la CNRACL (calcul effectué en fonction de l’indice brut détenu par l’agent, son âge et l’option choisie). Seul l’agent paye.</a:t>
            </a:r>
          </a:p>
          <a:p>
            <a:pPr lvl="0"/>
            <a:r>
              <a:rPr lang="fr-FR" sz="1200" i="1" dirty="0">
                <a:solidFill>
                  <a:prstClr val="black"/>
                </a:solidFill>
                <a:latin typeface="Trebuchet MS" panose="020B0603020202020204" pitchFamily="34" charset="0"/>
              </a:rPr>
              <a:t>L’agent doit adresser un courrier directement à la CNRACL pour demander le rachat des années d’études.</a:t>
            </a:r>
          </a:p>
          <a:p>
            <a:pPr lvl="0">
              <a:spcBef>
                <a:spcPct val="20000"/>
              </a:spcBef>
            </a:pPr>
            <a:r>
              <a:rPr lang="fr-FR" sz="1600" b="1" u="sng" dirty="0" smtClean="0">
                <a:solidFill>
                  <a:srgbClr val="000000"/>
                </a:solidFill>
              </a:rPr>
              <a:t>2 </a:t>
            </a:r>
            <a:r>
              <a:rPr lang="fr-FR" sz="1600" b="1" u="sng" dirty="0">
                <a:solidFill>
                  <a:srgbClr val="000000"/>
                </a:solidFill>
              </a:rPr>
              <a:t>dispositifs de rachat </a:t>
            </a:r>
            <a:r>
              <a:rPr lang="fr-FR" sz="1600" dirty="0">
                <a:solidFill>
                  <a:srgbClr val="000000"/>
                </a:solidFill>
              </a:rPr>
              <a:t>:</a:t>
            </a:r>
          </a:p>
          <a:p>
            <a:pPr marL="285750" lvl="0" indent="-285750">
              <a:spcBef>
                <a:spcPct val="20000"/>
              </a:spcBef>
              <a:buFontTx/>
              <a:buChar char="-"/>
            </a:pPr>
            <a:r>
              <a:rPr lang="fr-FR" sz="1600" dirty="0" smtClean="0">
                <a:solidFill>
                  <a:srgbClr val="000000"/>
                </a:solidFill>
              </a:rPr>
              <a:t>Si demande </a:t>
            </a:r>
            <a:r>
              <a:rPr lang="fr-FR" sz="1600" dirty="0">
                <a:solidFill>
                  <a:srgbClr val="000000"/>
                </a:solidFill>
              </a:rPr>
              <a:t>effectuée avant les 60 ans de l’agent : calcul de rachat effectué sans abattement.</a:t>
            </a:r>
          </a:p>
          <a:p>
            <a:pPr marL="285750" lvl="0" indent="-285750">
              <a:spcBef>
                <a:spcPct val="20000"/>
              </a:spcBef>
              <a:buFontTx/>
              <a:buChar char="-"/>
            </a:pPr>
            <a:r>
              <a:rPr lang="fr-FR" sz="1600" dirty="0" smtClean="0">
                <a:solidFill>
                  <a:srgbClr val="000000"/>
                </a:solidFill>
              </a:rPr>
              <a:t>Si demande </a:t>
            </a:r>
            <a:r>
              <a:rPr lang="fr-FR" sz="1600" dirty="0">
                <a:solidFill>
                  <a:srgbClr val="000000"/>
                </a:solidFill>
              </a:rPr>
              <a:t>effectuée au plus tard le 31/12 de la 10</a:t>
            </a:r>
            <a:r>
              <a:rPr lang="fr-FR" sz="1600" baseline="30000" dirty="0">
                <a:solidFill>
                  <a:srgbClr val="000000"/>
                </a:solidFill>
              </a:rPr>
              <a:t>ème</a:t>
            </a:r>
            <a:r>
              <a:rPr lang="fr-FR" sz="1600" dirty="0">
                <a:solidFill>
                  <a:srgbClr val="000000"/>
                </a:solidFill>
              </a:rPr>
              <a:t> année civile suivant la fin des études </a:t>
            </a:r>
            <a:r>
              <a:rPr lang="fr-FR" sz="1600" dirty="0" smtClean="0">
                <a:solidFill>
                  <a:srgbClr val="000000"/>
                </a:solidFill>
              </a:rPr>
              <a:t>(</a:t>
            </a:r>
            <a:r>
              <a:rPr lang="fr-FR" sz="1600" dirty="0">
                <a:solidFill>
                  <a:srgbClr val="000000"/>
                </a:solidFill>
              </a:rPr>
              <a:t>décret n° 2015-14 du 08/01/2015)</a:t>
            </a:r>
          </a:p>
          <a:p>
            <a:pPr marL="742950" lvl="1" indent="-285750">
              <a:spcBef>
                <a:spcPct val="20000"/>
              </a:spcBef>
              <a:buFont typeface="Wingdings" panose="05000000000000000000" pitchFamily="2" charset="2"/>
              <a:buChar char="Ø"/>
            </a:pPr>
            <a:r>
              <a:rPr lang="fr-FR" sz="1600" dirty="0" smtClean="0">
                <a:solidFill>
                  <a:srgbClr val="000000"/>
                </a:solidFill>
              </a:rPr>
              <a:t>calcul </a:t>
            </a:r>
            <a:r>
              <a:rPr lang="fr-FR" sz="1600" dirty="0">
                <a:solidFill>
                  <a:srgbClr val="000000"/>
                </a:solidFill>
              </a:rPr>
              <a:t>de rachat effectué avec un abattement</a:t>
            </a:r>
          </a:p>
          <a:p>
            <a:pPr lvl="0">
              <a:spcBef>
                <a:spcPct val="20000"/>
              </a:spcBef>
            </a:pPr>
            <a:r>
              <a:rPr lang="fr-FR" sz="1600" dirty="0" smtClean="0">
                <a:solidFill>
                  <a:srgbClr val="000000"/>
                </a:solidFill>
              </a:rPr>
              <a:t>            les </a:t>
            </a:r>
            <a:r>
              <a:rPr lang="fr-FR" sz="1600" dirty="0">
                <a:solidFill>
                  <a:srgbClr val="000000"/>
                </a:solidFill>
              </a:rPr>
              <a:t>abattements forfaitaires prévus : </a:t>
            </a:r>
            <a:endParaRPr lang="fr-FR" sz="1600" dirty="0" smtClean="0">
              <a:solidFill>
                <a:srgbClr val="000000"/>
              </a:solidFill>
            </a:endParaRPr>
          </a:p>
          <a:p>
            <a:pPr lvl="0">
              <a:spcBef>
                <a:spcPct val="20000"/>
              </a:spcBef>
            </a:pPr>
            <a:r>
              <a:rPr lang="fr-FR" sz="1600" dirty="0">
                <a:solidFill>
                  <a:srgbClr val="000000"/>
                </a:solidFill>
              </a:rPr>
              <a:t> </a:t>
            </a:r>
            <a:r>
              <a:rPr lang="fr-FR" sz="1600" dirty="0" smtClean="0">
                <a:solidFill>
                  <a:srgbClr val="000000"/>
                </a:solidFill>
              </a:rPr>
              <a:t>           - </a:t>
            </a:r>
            <a:r>
              <a:rPr lang="fr-FR" sz="1600" dirty="0">
                <a:solidFill>
                  <a:srgbClr val="000000"/>
                </a:solidFill>
              </a:rPr>
              <a:t>option 1 : </a:t>
            </a:r>
            <a:r>
              <a:rPr lang="fr-FR" sz="1600" dirty="0" smtClean="0">
                <a:solidFill>
                  <a:srgbClr val="000000"/>
                </a:solidFill>
              </a:rPr>
              <a:t>abattement de   440 </a:t>
            </a:r>
            <a:r>
              <a:rPr lang="fr-FR" sz="1600" dirty="0">
                <a:solidFill>
                  <a:srgbClr val="000000"/>
                </a:solidFill>
              </a:rPr>
              <a:t>€ par trimestre</a:t>
            </a:r>
          </a:p>
          <a:p>
            <a:pPr lvl="0">
              <a:spcBef>
                <a:spcPct val="20000"/>
              </a:spcBef>
            </a:pPr>
            <a:r>
              <a:rPr lang="fr-FR" sz="1600" dirty="0">
                <a:solidFill>
                  <a:srgbClr val="000000"/>
                </a:solidFill>
              </a:rPr>
              <a:t>    </a:t>
            </a:r>
            <a:r>
              <a:rPr lang="fr-FR" sz="1600" dirty="0" smtClean="0">
                <a:solidFill>
                  <a:srgbClr val="000000"/>
                </a:solidFill>
              </a:rPr>
              <a:t>        - </a:t>
            </a:r>
            <a:r>
              <a:rPr lang="fr-FR" sz="1600" dirty="0">
                <a:solidFill>
                  <a:srgbClr val="000000"/>
                </a:solidFill>
              </a:rPr>
              <a:t>option 2 : abattement </a:t>
            </a:r>
            <a:r>
              <a:rPr lang="fr-FR" sz="1600" dirty="0" smtClean="0">
                <a:solidFill>
                  <a:srgbClr val="000000"/>
                </a:solidFill>
              </a:rPr>
              <a:t>de   930 </a:t>
            </a:r>
            <a:r>
              <a:rPr lang="fr-FR" sz="1600" dirty="0">
                <a:solidFill>
                  <a:srgbClr val="000000"/>
                </a:solidFill>
              </a:rPr>
              <a:t>€ par trimestre</a:t>
            </a:r>
          </a:p>
          <a:p>
            <a:pPr lvl="0">
              <a:spcBef>
                <a:spcPct val="20000"/>
              </a:spcBef>
            </a:pPr>
            <a:r>
              <a:rPr lang="fr-FR" sz="1600" dirty="0">
                <a:solidFill>
                  <a:srgbClr val="000000"/>
                </a:solidFill>
              </a:rPr>
              <a:t>     </a:t>
            </a:r>
            <a:r>
              <a:rPr lang="fr-FR" sz="1600" dirty="0" smtClean="0">
                <a:solidFill>
                  <a:srgbClr val="000000"/>
                </a:solidFill>
              </a:rPr>
              <a:t>       - </a:t>
            </a:r>
            <a:r>
              <a:rPr lang="fr-FR" sz="1600" dirty="0">
                <a:solidFill>
                  <a:srgbClr val="000000"/>
                </a:solidFill>
              </a:rPr>
              <a:t>option 3 : abattement </a:t>
            </a:r>
            <a:r>
              <a:rPr lang="fr-FR" sz="1600" dirty="0" smtClean="0">
                <a:solidFill>
                  <a:srgbClr val="000000"/>
                </a:solidFill>
              </a:rPr>
              <a:t> de 1380 </a:t>
            </a:r>
            <a:r>
              <a:rPr lang="fr-FR" sz="1600" dirty="0">
                <a:solidFill>
                  <a:srgbClr val="000000"/>
                </a:solidFill>
              </a:rPr>
              <a:t>€ par trimestre.</a:t>
            </a:r>
          </a:p>
          <a:p>
            <a:pPr marL="285750" lvl="0" indent="-285750">
              <a:spcBef>
                <a:spcPct val="20000"/>
              </a:spcBef>
              <a:buFontTx/>
              <a:buChar char="-"/>
            </a:pPr>
            <a:r>
              <a:rPr lang="fr-FR" sz="1600" dirty="0" smtClean="0">
                <a:solidFill>
                  <a:srgbClr val="000000"/>
                </a:solidFill>
              </a:rPr>
              <a:t>Les </a:t>
            </a:r>
            <a:r>
              <a:rPr lang="fr-FR" sz="1600" dirty="0">
                <a:solidFill>
                  <a:srgbClr val="000000"/>
                </a:solidFill>
              </a:rPr>
              <a:t>versements pourront être échelonnés sur 1, 3 ou 5 ans</a:t>
            </a:r>
            <a:r>
              <a:rPr lang="fr-FR" sz="1600" dirty="0" smtClean="0">
                <a:solidFill>
                  <a:srgbClr val="000000"/>
                </a:solidFill>
              </a:rPr>
              <a:t>.</a:t>
            </a:r>
          </a:p>
          <a:p>
            <a:pPr marL="285750" lvl="0" indent="-285750">
              <a:spcBef>
                <a:spcPct val="20000"/>
              </a:spcBef>
              <a:buFontTx/>
              <a:buChar char="-"/>
            </a:pPr>
            <a:r>
              <a:rPr lang="fr-FR" sz="1600" dirty="0" smtClean="0">
                <a:solidFill>
                  <a:srgbClr val="000000"/>
                </a:solidFill>
              </a:rPr>
              <a:t>Nombre de Trimestres maxi pouvant bénéficier d’un abattement : 4 T</a:t>
            </a:r>
            <a:endParaRPr lang="fr-FR" sz="1600" dirty="0">
              <a:solidFill>
                <a:srgbClr val="000000"/>
              </a:solidFill>
            </a:endParaRPr>
          </a:p>
          <a:p>
            <a:pPr lvl="0">
              <a:spcBef>
                <a:spcPct val="20000"/>
              </a:spcBef>
            </a:pPr>
            <a:endParaRPr lang="fr-FR" sz="300" i="1" dirty="0" smtClean="0">
              <a:solidFill>
                <a:srgbClr val="000000"/>
              </a:solidFill>
            </a:endParaRPr>
          </a:p>
          <a:p>
            <a:pPr lvl="0">
              <a:spcBef>
                <a:spcPct val="20000"/>
              </a:spcBef>
            </a:pPr>
            <a:r>
              <a:rPr lang="fr-FR" sz="1600" i="1" dirty="0" smtClean="0">
                <a:solidFill>
                  <a:srgbClr val="000000"/>
                </a:solidFill>
              </a:rPr>
              <a:t>Rappel </a:t>
            </a:r>
            <a:r>
              <a:rPr lang="fr-FR" sz="1600" i="1" dirty="0">
                <a:solidFill>
                  <a:srgbClr val="000000"/>
                </a:solidFill>
              </a:rPr>
              <a:t>: dispositif équivalent au régime général CARSAT</a:t>
            </a:r>
          </a:p>
          <a:p>
            <a:pPr algn="ctr"/>
            <a:endParaRPr lang="fr-FR" b="1" i="1" dirty="0">
              <a:solidFill>
                <a:srgbClr val="FF0000"/>
              </a:solidFill>
              <a:latin typeface="Trebuchet MS" panose="020B0603020202020204" pitchFamily="34" charset="0"/>
            </a:endParaRPr>
          </a:p>
        </p:txBody>
      </p:sp>
      <p:sp>
        <p:nvSpPr>
          <p:cNvPr id="4" name="ZoneTexte 3"/>
          <p:cNvSpPr txBox="1"/>
          <p:nvPr/>
        </p:nvSpPr>
        <p:spPr>
          <a:xfrm rot="19707073">
            <a:off x="141405" y="561783"/>
            <a:ext cx="1583701" cy="338554"/>
          </a:xfrm>
          <a:prstGeom prst="rect">
            <a:avLst/>
          </a:prstGeom>
          <a:solidFill>
            <a:srgbClr val="CD1D2C"/>
          </a:solidFill>
        </p:spPr>
        <p:txBody>
          <a:bodyPr wrap="square" rtlCol="0">
            <a:spAutoFit/>
          </a:bodyPr>
          <a:lstStyle/>
          <a:p>
            <a:r>
              <a:rPr lang="fr-FR" sz="1600" dirty="0" smtClean="0">
                <a:ln w="0"/>
                <a:solidFill>
                  <a:schemeClr val="bg1"/>
                </a:solidFill>
                <a:effectLst>
                  <a:outerShdw blurRad="38100" dist="19050" dir="2700000" algn="tl" rotWithShape="0">
                    <a:schemeClr val="dk1">
                      <a:alpha val="40000"/>
                    </a:schemeClr>
                  </a:outerShdw>
                </a:effectLst>
                <a:latin typeface="Trebuchet MS" panose="020B0603020202020204" pitchFamily="34" charset="0"/>
              </a:rPr>
              <a:t>Réforme 2014</a:t>
            </a:r>
            <a:endParaRPr lang="fr-FR" sz="160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spTree>
    <p:extLst>
      <p:ext uri="{BB962C8B-B14F-4D97-AF65-F5344CB8AC3E}">
        <p14:creationId xmlns:p14="http://schemas.microsoft.com/office/powerpoint/2010/main" val="1544757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140643" y="509047"/>
            <a:ext cx="6928701" cy="954107"/>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a:t>
            </a:r>
            <a:r>
              <a:rPr lang="fr-FR" sz="2800" dirty="0">
                <a:solidFill>
                  <a:srgbClr val="CD1D2C"/>
                </a:solidFill>
                <a:latin typeface="Trebuchet MS" panose="020B0603020202020204" pitchFamily="34" charset="0"/>
              </a:rPr>
              <a:t>rétablissement au régime général et à l'IRCANTEC</a:t>
            </a:r>
          </a:p>
        </p:txBody>
      </p:sp>
      <p:sp>
        <p:nvSpPr>
          <p:cNvPr id="3" name="ZoneTexte 2"/>
          <p:cNvSpPr txBox="1"/>
          <p:nvPr/>
        </p:nvSpPr>
        <p:spPr>
          <a:xfrm>
            <a:off x="857839" y="1463154"/>
            <a:ext cx="7795967" cy="4524315"/>
          </a:xfrm>
          <a:prstGeom prst="rect">
            <a:avLst/>
          </a:prstGeom>
          <a:noFill/>
        </p:spPr>
        <p:txBody>
          <a:bodyPr wrap="square" rtlCol="0">
            <a:spAutoFit/>
          </a:bodyPr>
          <a:lstStyle/>
          <a:p>
            <a:pPr marL="342900" indent="-342900">
              <a:buFont typeface="Arial" panose="020B0604020202020204" pitchFamily="34" charset="0"/>
              <a:buChar char="•"/>
            </a:pPr>
            <a:r>
              <a:rPr lang="fr-FR" sz="1600" dirty="0" smtClean="0">
                <a:latin typeface="Trebuchet MS" panose="020B0603020202020204" pitchFamily="34" charset="0"/>
              </a:rPr>
              <a:t>Agent concerné :</a:t>
            </a:r>
          </a:p>
          <a:p>
            <a:pPr marL="342900" indent="-342900">
              <a:buFont typeface="Arial" panose="020B0604020202020204" pitchFamily="34" charset="0"/>
              <a:buChar char="•"/>
            </a:pPr>
            <a:endParaRPr lang="fr-FR" sz="1600" dirty="0">
              <a:latin typeface="Trebuchet MS" panose="020B0603020202020204" pitchFamily="34" charset="0"/>
            </a:endParaRPr>
          </a:p>
          <a:p>
            <a:pPr lvl="1" algn="just"/>
            <a:r>
              <a:rPr lang="fr-FR" sz="1600" dirty="0" smtClean="0">
                <a:latin typeface="Trebuchet MS" panose="020B0603020202020204" pitchFamily="34" charset="0"/>
              </a:rPr>
              <a:t>Fonctionnaire radié </a:t>
            </a:r>
            <a:r>
              <a:rPr lang="fr-FR" sz="1600" dirty="0">
                <a:latin typeface="Trebuchet MS" panose="020B0603020202020204" pitchFamily="34" charset="0"/>
              </a:rPr>
              <a:t>des </a:t>
            </a:r>
            <a:r>
              <a:rPr lang="fr-FR" sz="1600" dirty="0" smtClean="0">
                <a:latin typeface="Trebuchet MS" panose="020B0603020202020204" pitchFamily="34" charset="0"/>
              </a:rPr>
              <a:t>cadres, pour quelque cause que ce soit, sans </a:t>
            </a:r>
            <a:r>
              <a:rPr lang="fr-FR" sz="1600" dirty="0">
                <a:latin typeface="Trebuchet MS" panose="020B0603020202020204" pitchFamily="34" charset="0"/>
              </a:rPr>
              <a:t>droit à pension </a:t>
            </a:r>
            <a:r>
              <a:rPr lang="fr-FR" sz="1600" dirty="0" smtClean="0">
                <a:latin typeface="Trebuchet MS" panose="020B0603020202020204" pitchFamily="34" charset="0"/>
              </a:rPr>
              <a:t>immédiate ou différée CNRACL.</a:t>
            </a:r>
          </a:p>
          <a:p>
            <a:pPr lvl="1" algn="just"/>
            <a:r>
              <a:rPr lang="fr-FR" sz="1600" dirty="0" smtClean="0">
                <a:latin typeface="Trebuchet MS" panose="020B0603020202020204" pitchFamily="34" charset="0"/>
              </a:rPr>
              <a:t>Ne concerne pas </a:t>
            </a:r>
            <a:r>
              <a:rPr lang="fr-FR" sz="1600" dirty="0">
                <a:latin typeface="Trebuchet MS" panose="020B0603020202020204" pitchFamily="34" charset="0"/>
              </a:rPr>
              <a:t>l</a:t>
            </a:r>
            <a:r>
              <a:rPr lang="fr-FR" sz="1600" dirty="0" smtClean="0">
                <a:latin typeface="Trebuchet MS" panose="020B0603020202020204" pitchFamily="34" charset="0"/>
              </a:rPr>
              <a:t>es fonctionnaires qui ne satisfont plus les conditions pour être affiliés à la CNRACL.</a:t>
            </a:r>
            <a:endParaRPr lang="fr-FR" sz="1600" dirty="0">
              <a:latin typeface="Trebuchet MS" panose="020B0603020202020204" pitchFamily="34" charset="0"/>
            </a:endParaRPr>
          </a:p>
          <a:p>
            <a:pPr lvl="1" algn="just"/>
            <a:r>
              <a:rPr lang="fr-FR" sz="1600" u="sng" dirty="0" smtClean="0">
                <a:latin typeface="Trebuchet MS" panose="020B0603020202020204" pitchFamily="34" charset="0"/>
              </a:rPr>
              <a:t>Exemple</a:t>
            </a:r>
            <a:r>
              <a:rPr lang="fr-FR" sz="1600" dirty="0" smtClean="0">
                <a:latin typeface="Trebuchet MS" panose="020B0603020202020204" pitchFamily="34" charset="0"/>
              </a:rPr>
              <a:t> : un fonctionnaires qui reste sur son poste mais pour une durée hebdomadaire inférieure à 28 heures ne doit pas être rétabli au régime général de la sécurité sociale à l’IRCANTEC.</a:t>
            </a:r>
            <a:endParaRPr lang="fr-FR" sz="1600" dirty="0">
              <a:latin typeface="Trebuchet MS" panose="020B0603020202020204" pitchFamily="34" charset="0"/>
            </a:endParaRPr>
          </a:p>
          <a:p>
            <a:pPr marL="342900" indent="-342900">
              <a:buFont typeface="Arial" panose="020B0604020202020204" pitchFamily="34" charset="0"/>
              <a:buChar char="•"/>
            </a:pPr>
            <a:endParaRPr lang="fr-FR" sz="1600" dirty="0" smtClean="0">
              <a:latin typeface="Trebuchet MS" panose="020B0603020202020204" pitchFamily="34" charset="0"/>
            </a:endParaRPr>
          </a:p>
          <a:p>
            <a:pPr marL="342900" indent="-342900">
              <a:buFont typeface="Arial" panose="020B0604020202020204" pitchFamily="34" charset="0"/>
              <a:buChar char="•"/>
            </a:pPr>
            <a:r>
              <a:rPr lang="fr-FR" sz="1600" dirty="0">
                <a:latin typeface="Trebuchet MS" panose="020B0603020202020204" pitchFamily="34" charset="0"/>
              </a:rPr>
              <a:t>Le rétablissement doit être effectué dans l'année qui suit la date de radiation ou diminution du temps de </a:t>
            </a:r>
            <a:r>
              <a:rPr lang="fr-FR" sz="1600" dirty="0" smtClean="0">
                <a:latin typeface="Trebuchet MS" panose="020B0603020202020204" pitchFamily="34" charset="0"/>
              </a:rPr>
              <a:t>travail.</a:t>
            </a:r>
          </a:p>
          <a:p>
            <a:pPr marL="342900" indent="-342900">
              <a:buFont typeface="Arial" panose="020B0604020202020204" pitchFamily="34" charset="0"/>
              <a:buChar char="•"/>
            </a:pPr>
            <a:endParaRPr lang="fr-FR" sz="1600" dirty="0">
              <a:latin typeface="Trebuchet MS" panose="020B0603020202020204" pitchFamily="34" charset="0"/>
            </a:endParaRPr>
          </a:p>
          <a:p>
            <a:pPr marL="342900" indent="-342900">
              <a:buFont typeface="Arial" panose="020B0604020202020204" pitchFamily="34" charset="0"/>
              <a:buChar char="•"/>
            </a:pPr>
            <a:r>
              <a:rPr lang="fr-FR" sz="1600" dirty="0" smtClean="0">
                <a:latin typeface="Trebuchet MS" panose="020B0603020202020204" pitchFamily="34" charset="0"/>
              </a:rPr>
              <a:t>Il concerne les agents radiés</a:t>
            </a:r>
          </a:p>
          <a:p>
            <a:pPr marL="800100" lvl="1" indent="-342900">
              <a:buFont typeface="Trebuchet MS" panose="020B0603020202020204" pitchFamily="34" charset="0"/>
              <a:buChar char="-"/>
            </a:pPr>
            <a:r>
              <a:rPr lang="fr-FR" sz="1600" dirty="0" smtClean="0">
                <a:latin typeface="Trebuchet MS" panose="020B0603020202020204" pitchFamily="34" charset="0"/>
              </a:rPr>
              <a:t>Jusqu’au 31/12/2010 sans réunir les 15 ans de services civils et militaires effectifs.</a:t>
            </a:r>
          </a:p>
          <a:p>
            <a:pPr marL="800100" lvl="1" indent="-342900">
              <a:buFont typeface="Trebuchet MS" panose="020B0603020202020204" pitchFamily="34" charset="0"/>
              <a:buChar char="-"/>
            </a:pPr>
            <a:r>
              <a:rPr lang="fr-FR" sz="1600" dirty="0" smtClean="0">
                <a:latin typeface="Trebuchet MS" panose="020B0603020202020204" pitchFamily="34" charset="0"/>
              </a:rPr>
              <a:t>A compter du 1</a:t>
            </a:r>
            <a:r>
              <a:rPr lang="fr-FR" sz="1600" baseline="30000" dirty="0" smtClean="0">
                <a:latin typeface="Trebuchet MS" panose="020B0603020202020204" pitchFamily="34" charset="0"/>
              </a:rPr>
              <a:t>er</a:t>
            </a:r>
            <a:r>
              <a:rPr lang="fr-FR" sz="1600" dirty="0" smtClean="0">
                <a:latin typeface="Trebuchet MS" panose="020B0603020202020204" pitchFamily="34" charset="0"/>
              </a:rPr>
              <a:t> janvier 2011 sans réunir les 2 ans de services civils et militaires effectifs.</a:t>
            </a:r>
            <a:endParaRPr lang="fr-FR" sz="1600" dirty="0">
              <a:latin typeface="Trebuchet MS" panose="020B0603020202020204" pitchFamily="34" charset="0"/>
            </a:endParaRPr>
          </a:p>
        </p:txBody>
      </p:sp>
    </p:spTree>
    <p:extLst>
      <p:ext uri="{BB962C8B-B14F-4D97-AF65-F5344CB8AC3E}">
        <p14:creationId xmlns:p14="http://schemas.microsoft.com/office/powerpoint/2010/main" val="2654715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562813" y="2882188"/>
            <a:ext cx="7886700" cy="4195865"/>
          </a:xfrm>
        </p:spPr>
        <p:txBody>
          <a:bodyPr/>
          <a:lstStyle/>
          <a:p>
            <a:pPr marL="0" indent="0" algn="ctr">
              <a:buNone/>
            </a:pPr>
            <a:r>
              <a:rPr lang="fr-FR" dirty="0" smtClean="0"/>
              <a:t>Le Droit à l’information</a:t>
            </a:r>
          </a:p>
          <a:p>
            <a:pPr marL="0" indent="0" algn="ctr">
              <a:buNone/>
            </a:pPr>
            <a:r>
              <a:rPr lang="fr-FR" dirty="0" smtClean="0"/>
              <a:t>(DAI)</a:t>
            </a:r>
            <a:endParaRPr lang="fr-FR" dirty="0"/>
          </a:p>
        </p:txBody>
      </p:sp>
    </p:spTree>
    <p:extLst>
      <p:ext uri="{BB962C8B-B14F-4D97-AF65-F5344CB8AC3E}">
        <p14:creationId xmlns:p14="http://schemas.microsoft.com/office/powerpoint/2010/main" val="3382054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385740" y="284259"/>
            <a:ext cx="5957740"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droit à l’information</a:t>
            </a:r>
            <a:endParaRPr lang="fr-FR" sz="2800" dirty="0">
              <a:solidFill>
                <a:srgbClr val="CD1D2C"/>
              </a:solidFill>
              <a:latin typeface="Trebuchet MS" panose="020B0603020202020204" pitchFamily="34" charset="0"/>
            </a:endParaRPr>
          </a:p>
        </p:txBody>
      </p:sp>
      <p:sp>
        <p:nvSpPr>
          <p:cNvPr id="4" name="ZoneTexte 3"/>
          <p:cNvSpPr txBox="1"/>
          <p:nvPr/>
        </p:nvSpPr>
        <p:spPr>
          <a:xfrm>
            <a:off x="424204" y="807479"/>
            <a:ext cx="8239027" cy="57092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2000" b="1" dirty="0">
                <a:latin typeface="Trebuchet MS" panose="020B0603020202020204" pitchFamily="34" charset="0"/>
              </a:rPr>
              <a:t>Le Relevé de situation individuelle </a:t>
            </a:r>
            <a:r>
              <a:rPr lang="fr-FR" sz="2400" dirty="0">
                <a:latin typeface="Trebuchet MS" panose="020B0603020202020204" pitchFamily="34" charset="0"/>
              </a:rPr>
              <a:t>(RIS)</a:t>
            </a:r>
          </a:p>
          <a:p>
            <a:pPr marL="742950" lvl="1" indent="-285750" algn="just">
              <a:buFont typeface="Wingdings" panose="05000000000000000000" pitchFamily="2" charset="2"/>
              <a:buChar char="Ø"/>
            </a:pPr>
            <a:r>
              <a:rPr lang="fr-FR" sz="1600" dirty="0" smtClean="0">
                <a:latin typeface="Trebuchet MS" panose="020B0603020202020204" pitchFamily="34" charset="0"/>
              </a:rPr>
              <a:t>Le </a:t>
            </a:r>
            <a:r>
              <a:rPr lang="fr-FR" sz="1600" dirty="0">
                <a:latin typeface="Trebuchet MS" panose="020B0603020202020204" pitchFamily="34" charset="0"/>
              </a:rPr>
              <a:t>Relevé de situation individuelle, ou RIS, est un document d’information récapitulatif sur lequel figure une synthèse des droits acquis auprès des différents régimes de retraite ainsi que le détail régime par régime.</a:t>
            </a:r>
          </a:p>
          <a:p>
            <a:pPr marL="742950" lvl="1" indent="-285750">
              <a:buFont typeface="Wingdings" panose="05000000000000000000" pitchFamily="2" charset="2"/>
              <a:buChar char="Ø"/>
            </a:pPr>
            <a:endParaRPr lang="fr-FR" sz="1600" dirty="0" smtClean="0">
              <a:latin typeface="Trebuchet MS" panose="020B0603020202020204" pitchFamily="34" charset="0"/>
            </a:endParaRPr>
          </a:p>
          <a:p>
            <a:pPr marL="742950" lvl="1" indent="-285750" algn="just">
              <a:buFont typeface="Wingdings" panose="05000000000000000000" pitchFamily="2" charset="2"/>
              <a:buChar char="Ø"/>
            </a:pPr>
            <a:r>
              <a:rPr lang="fr-FR" sz="1600" dirty="0" smtClean="0">
                <a:latin typeface="Trebuchet MS" panose="020B0603020202020204" pitchFamily="34" charset="0"/>
              </a:rPr>
              <a:t>Le </a:t>
            </a:r>
            <a:r>
              <a:rPr lang="fr-FR" sz="1600" dirty="0">
                <a:latin typeface="Trebuchet MS" panose="020B0603020202020204" pitchFamily="34" charset="0"/>
              </a:rPr>
              <a:t>RIS est envoyé au domicile de l’assuré à ses 35, 40, 45 et 50 ans, sans demande préalable, dans le respect du calendrier d’envoi par générations (cohorte) défini par le </a:t>
            </a:r>
            <a:r>
              <a:rPr lang="fr-FR" sz="1600" dirty="0" err="1">
                <a:latin typeface="Trebuchet MS" panose="020B0603020202020204" pitchFamily="34" charset="0"/>
              </a:rPr>
              <a:t>Gip</a:t>
            </a:r>
            <a:r>
              <a:rPr lang="fr-FR" sz="1600" dirty="0">
                <a:latin typeface="Trebuchet MS" panose="020B0603020202020204" pitchFamily="34" charset="0"/>
              </a:rPr>
              <a:t> Info retraite</a:t>
            </a:r>
            <a:r>
              <a:rPr lang="fr-FR" sz="1600" dirty="0" smtClean="0">
                <a:latin typeface="Trebuchet MS" panose="020B0603020202020204" pitchFamily="34" charset="0"/>
              </a:rPr>
              <a:t>. Pour 2017 les agents nés en </a:t>
            </a:r>
            <a:r>
              <a:rPr lang="fr-FR" sz="1600" b="1" dirty="0" smtClean="0">
                <a:latin typeface="Trebuchet MS" panose="020B0603020202020204" pitchFamily="34" charset="0"/>
              </a:rPr>
              <a:t>1967, 1972, 1977 et 1982 </a:t>
            </a:r>
            <a:r>
              <a:rPr lang="fr-FR" sz="1600" dirty="0" smtClean="0">
                <a:latin typeface="Trebuchet MS" panose="020B0603020202020204" pitchFamily="34" charset="0"/>
              </a:rPr>
              <a:t>sont destinataires d’un RIS.</a:t>
            </a:r>
          </a:p>
          <a:p>
            <a:pPr marL="742950" lvl="1" indent="-285750" algn="just">
              <a:buFont typeface="Wingdings" panose="05000000000000000000" pitchFamily="2" charset="2"/>
              <a:buChar char="Ø"/>
            </a:pPr>
            <a:endParaRPr lang="fr-FR" sz="1600" dirty="0" smtClean="0">
              <a:latin typeface="Trebuchet MS" panose="020B0603020202020204" pitchFamily="34" charset="0"/>
            </a:endParaRPr>
          </a:p>
          <a:p>
            <a:pPr marL="742950" lvl="1" indent="-285750" algn="just">
              <a:buFont typeface="Wingdings" panose="05000000000000000000" pitchFamily="2" charset="2"/>
              <a:buChar char="Ø"/>
            </a:pPr>
            <a:r>
              <a:rPr lang="fr-FR" sz="1600" b="1" dirty="0"/>
              <a:t>La qualité des informations contenues dans ces documents dépend de la complétude des données carrières sur la plateforme CNRACL. Il appartient aux employeurs de vérifier et de compléter les données carrières de leurs </a:t>
            </a:r>
            <a:r>
              <a:rPr lang="fr-FR" sz="1600" b="1" dirty="0" smtClean="0"/>
              <a:t>agents</a:t>
            </a:r>
          </a:p>
          <a:p>
            <a:pPr marL="1200150" lvl="2" indent="-285750" algn="just">
              <a:buFont typeface="Trebuchet MS" panose="020B0603020202020204" pitchFamily="34" charset="0"/>
              <a:buChar char="-"/>
            </a:pPr>
            <a:r>
              <a:rPr lang="fr-FR" sz="1600" dirty="0"/>
              <a:t>vous devez utiliser le service </a:t>
            </a:r>
            <a:r>
              <a:rPr lang="fr-FR" sz="1600" b="1" dirty="0"/>
              <a:t>Gestion des comptes individuels retraite</a:t>
            </a:r>
            <a:r>
              <a:rPr lang="fr-FR" sz="1600" dirty="0"/>
              <a:t> pour compléter, si nécessaire, leurs données carrières</a:t>
            </a:r>
            <a:r>
              <a:rPr lang="fr-FR" sz="1600" dirty="0" smtClean="0"/>
              <a:t>.</a:t>
            </a:r>
          </a:p>
          <a:p>
            <a:pPr marL="1200150" lvl="2" indent="-285750" algn="just">
              <a:buFont typeface="Trebuchet MS" panose="020B0603020202020204" pitchFamily="34" charset="0"/>
              <a:buChar char="-"/>
            </a:pPr>
            <a:r>
              <a:rPr lang="fr-FR" sz="1600" dirty="0"/>
              <a:t>Avant d’intervenir sur le CIR d’un agent, il est vivement recommandé de corriger dans la DADS toutes les anomalies le </a:t>
            </a:r>
            <a:r>
              <a:rPr lang="fr-FR" sz="1600" dirty="0" smtClean="0"/>
              <a:t>concernant</a:t>
            </a:r>
          </a:p>
          <a:p>
            <a:pPr marL="1200150" lvl="2" indent="-285750" algn="just">
              <a:buFont typeface="Trebuchet MS" panose="020B0603020202020204" pitchFamily="34" charset="0"/>
              <a:buChar char="-"/>
            </a:pPr>
            <a:r>
              <a:rPr lang="fr-FR" sz="1600" dirty="0"/>
              <a:t>La </a:t>
            </a:r>
            <a:r>
              <a:rPr lang="fr-FR" sz="1600" b="1" dirty="0">
                <a:cs typeface="Arial" charset="0"/>
              </a:rPr>
              <a:t>création de période dans un CIR est impossible pour l’année N-1</a:t>
            </a:r>
            <a:r>
              <a:rPr lang="fr-FR" sz="1600" dirty="0"/>
              <a:t> (année campagne DI) et pour l’année N (exercice courant des versements), sauf en contexte de </a:t>
            </a:r>
            <a:r>
              <a:rPr lang="fr-FR" sz="1600" dirty="0" smtClean="0"/>
              <a:t>Liquidation.</a:t>
            </a:r>
            <a:endParaRPr lang="fr-FR" sz="1600" dirty="0"/>
          </a:p>
          <a:p>
            <a:pPr marL="742950" lvl="1" indent="-285750" algn="just">
              <a:buFont typeface="Wingdings" panose="05000000000000000000" pitchFamily="2" charset="2"/>
              <a:buChar char="Ø"/>
            </a:pPr>
            <a:endParaRPr lang="fr-FR" sz="1600" dirty="0" smtClean="0">
              <a:latin typeface="Trebuchet MS" panose="020B0603020202020204" pitchFamily="34" charset="0"/>
            </a:endParaRPr>
          </a:p>
        </p:txBody>
      </p:sp>
    </p:spTree>
    <p:extLst>
      <p:ext uri="{BB962C8B-B14F-4D97-AF65-F5344CB8AC3E}">
        <p14:creationId xmlns:p14="http://schemas.microsoft.com/office/powerpoint/2010/main" val="1761117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234153" y="546755"/>
            <a:ext cx="4392891" cy="707886"/>
          </a:xfrm>
          <a:prstGeom prst="rect">
            <a:avLst/>
          </a:prstGeom>
          <a:noFill/>
        </p:spPr>
        <p:txBody>
          <a:bodyPr wrap="square" rtlCol="0">
            <a:spAutoFit/>
          </a:bodyPr>
          <a:lstStyle/>
          <a:p>
            <a:pPr algn="ctr"/>
            <a:r>
              <a:rPr lang="fr-FR" sz="4000" dirty="0" smtClean="0">
                <a:solidFill>
                  <a:srgbClr val="CD1D2C"/>
                </a:solidFill>
                <a:latin typeface="Trebuchet MS" panose="020B0603020202020204" pitchFamily="34" charset="0"/>
              </a:rPr>
              <a:t>La CNRACL</a:t>
            </a:r>
            <a:endParaRPr lang="fr-FR" sz="4000" dirty="0">
              <a:solidFill>
                <a:srgbClr val="CD1D2C"/>
              </a:solidFill>
              <a:latin typeface="Trebuchet MS" panose="020B0603020202020204" pitchFamily="34" charset="0"/>
            </a:endParaRPr>
          </a:p>
        </p:txBody>
      </p:sp>
      <p:sp>
        <p:nvSpPr>
          <p:cNvPr id="3" name="ZoneTexte 2"/>
          <p:cNvSpPr txBox="1"/>
          <p:nvPr/>
        </p:nvSpPr>
        <p:spPr>
          <a:xfrm>
            <a:off x="697584" y="1404593"/>
            <a:ext cx="8012783" cy="2677656"/>
          </a:xfrm>
          <a:prstGeom prst="rect">
            <a:avLst/>
          </a:prstGeom>
          <a:noFill/>
          <a:ln>
            <a:noFill/>
          </a:ln>
        </p:spPr>
        <p:txBody>
          <a:bodyPr wrap="square" rtlCol="0">
            <a:spAutoFit/>
          </a:bodyPr>
          <a:lstStyle/>
          <a:p>
            <a:pPr marL="342900" indent="-342900">
              <a:buFont typeface="Arial" panose="020B0604020202020204" pitchFamily="34" charset="0"/>
              <a:buChar char="•"/>
            </a:pPr>
            <a:endParaRPr lang="fr-FR" sz="2400" b="1" dirty="0" smtClean="0">
              <a:latin typeface="Trebuchet MS" panose="020B0603020202020204" pitchFamily="34" charset="0"/>
            </a:endParaRPr>
          </a:p>
          <a:p>
            <a:pPr marL="342900" indent="-342900">
              <a:buFont typeface="Arial" panose="020B0604020202020204" pitchFamily="34" charset="0"/>
              <a:buChar char="•"/>
            </a:pPr>
            <a:endParaRPr lang="fr-FR" sz="2400" b="1" dirty="0">
              <a:latin typeface="Trebuchet MS" panose="020B0603020202020204" pitchFamily="34" charset="0"/>
            </a:endParaRPr>
          </a:p>
          <a:p>
            <a:pPr marL="342900" indent="-342900">
              <a:buFont typeface="Arial" panose="020B0604020202020204" pitchFamily="34" charset="0"/>
              <a:buChar char="•"/>
            </a:pPr>
            <a:endParaRPr lang="fr-FR" sz="2400" b="1" dirty="0">
              <a:latin typeface="Trebuchet MS" panose="020B0603020202020204" pitchFamily="34" charset="0"/>
            </a:endParaRPr>
          </a:p>
          <a:p>
            <a:pPr marL="342900" indent="-342900">
              <a:buFont typeface="Arial" panose="020B0604020202020204" pitchFamily="34" charset="0"/>
              <a:buChar char="•"/>
            </a:pPr>
            <a:endParaRPr lang="fr-FR" sz="2400" b="1" dirty="0">
              <a:latin typeface="Trebuchet MS" panose="020B0603020202020204" pitchFamily="34" charset="0"/>
            </a:endParaRPr>
          </a:p>
          <a:p>
            <a:pPr algn="ctr"/>
            <a:r>
              <a:rPr lang="fr-FR" sz="3600" b="1" dirty="0" smtClean="0">
                <a:latin typeface="Trebuchet MS" panose="020B0603020202020204" pitchFamily="34" charset="0"/>
              </a:rPr>
              <a:t>La Caisse Nationale de </a:t>
            </a:r>
            <a:r>
              <a:rPr lang="fr-FR" sz="3600" b="1" dirty="0">
                <a:latin typeface="Trebuchet MS" panose="020B0603020202020204" pitchFamily="34" charset="0"/>
              </a:rPr>
              <a:t>R</a:t>
            </a:r>
            <a:r>
              <a:rPr lang="fr-FR" sz="3600" b="1" dirty="0" smtClean="0">
                <a:latin typeface="Trebuchet MS" panose="020B0603020202020204" pitchFamily="34" charset="0"/>
              </a:rPr>
              <a:t>etraites des Agents de Collectivités Locales</a:t>
            </a:r>
            <a:endParaRPr lang="fr-FR" sz="3600" b="1" dirty="0">
              <a:latin typeface="Trebuchet MS" panose="020B0603020202020204" pitchFamily="34" charset="0"/>
            </a:endParaRPr>
          </a:p>
        </p:txBody>
      </p:sp>
    </p:spTree>
    <p:extLst>
      <p:ext uri="{BB962C8B-B14F-4D97-AF65-F5344CB8AC3E}">
        <p14:creationId xmlns:p14="http://schemas.microsoft.com/office/powerpoint/2010/main" val="338564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385740" y="284259"/>
            <a:ext cx="5957740"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droit à l’information</a:t>
            </a:r>
            <a:endParaRPr lang="fr-FR" sz="2800" dirty="0">
              <a:solidFill>
                <a:srgbClr val="CD1D2C"/>
              </a:solidFill>
              <a:latin typeface="Trebuchet MS" panose="020B0603020202020204" pitchFamily="34" charset="0"/>
            </a:endParaRPr>
          </a:p>
        </p:txBody>
      </p:sp>
      <p:sp>
        <p:nvSpPr>
          <p:cNvPr id="4" name="ZoneTexte 3"/>
          <p:cNvSpPr txBox="1"/>
          <p:nvPr/>
        </p:nvSpPr>
        <p:spPr>
          <a:xfrm>
            <a:off x="424204" y="807479"/>
            <a:ext cx="8239027" cy="5576911"/>
          </a:xfrm>
          <a:prstGeom prst="rect">
            <a:avLst/>
          </a:prstGeom>
          <a:noFill/>
        </p:spPr>
        <p:txBody>
          <a:bodyPr wrap="square" rtlCol="0">
            <a:spAutoFit/>
          </a:bodyPr>
          <a:lstStyle/>
          <a:p>
            <a:endParaRPr lang="fr-FR" dirty="0">
              <a:latin typeface="Trebuchet MS" panose="020B0603020202020204" pitchFamily="34" charset="0"/>
            </a:endParaRPr>
          </a:p>
          <a:p>
            <a:pPr marL="342900" indent="-342900">
              <a:buFont typeface="Arial" panose="020B0604020202020204" pitchFamily="34" charset="0"/>
              <a:buChar char="•"/>
            </a:pPr>
            <a:r>
              <a:rPr lang="fr-FR" sz="2000" b="1" dirty="0">
                <a:latin typeface="Trebuchet MS" panose="020B0603020202020204" pitchFamily="34" charset="0"/>
              </a:rPr>
              <a:t>L’Estimation </a:t>
            </a:r>
            <a:r>
              <a:rPr lang="fr-FR" sz="2000" b="1" dirty="0" smtClean="0">
                <a:latin typeface="Trebuchet MS" panose="020B0603020202020204" pitchFamily="34" charset="0"/>
              </a:rPr>
              <a:t>indicative </a:t>
            </a:r>
            <a:r>
              <a:rPr lang="fr-FR" sz="2000" b="1" dirty="0">
                <a:latin typeface="Trebuchet MS" panose="020B0603020202020204" pitchFamily="34" charset="0"/>
              </a:rPr>
              <a:t>globale (EIG</a:t>
            </a:r>
            <a:r>
              <a:rPr lang="fr-FR" dirty="0">
                <a:latin typeface="Trebuchet MS" panose="020B0603020202020204" pitchFamily="34" charset="0"/>
              </a:rPr>
              <a:t>)</a:t>
            </a:r>
          </a:p>
          <a:p>
            <a:pPr marL="285750" indent="-285750">
              <a:buFont typeface="Wingdings" panose="05000000000000000000" pitchFamily="2" charset="2"/>
              <a:buChar char="Ø"/>
            </a:pPr>
            <a:endParaRPr lang="fr-FR" dirty="0">
              <a:latin typeface="Trebuchet MS" panose="020B0603020202020204" pitchFamily="34" charset="0"/>
            </a:endParaRPr>
          </a:p>
          <a:p>
            <a:pPr marL="742950" lvl="1" indent="-285750" algn="just">
              <a:buFont typeface="Wingdings" panose="05000000000000000000" pitchFamily="2" charset="2"/>
              <a:buChar char="Ø"/>
            </a:pPr>
            <a:r>
              <a:rPr lang="fr-FR" sz="1600" dirty="0">
                <a:latin typeface="Trebuchet MS" panose="020B0603020202020204" pitchFamily="34" charset="0"/>
              </a:rPr>
              <a:t>L’ Estimation indicative globale, ou EIG, est un document récapitulatif sur lequel figure une synthèse des droits acquis par un assuré auprès de ses différents régimes de retraite ainsi qu’une estimation du montant de sa pension en fonction de son âge de départ à la retraite.</a:t>
            </a:r>
          </a:p>
          <a:p>
            <a:pPr marL="742950" lvl="1" indent="-285750">
              <a:buFont typeface="Wingdings" panose="05000000000000000000" pitchFamily="2" charset="2"/>
              <a:buChar char="Ø"/>
            </a:pPr>
            <a:endParaRPr lang="fr-FR" sz="1600" dirty="0">
              <a:latin typeface="Trebuchet MS" panose="020B0603020202020204" pitchFamily="34" charset="0"/>
            </a:endParaRPr>
          </a:p>
          <a:p>
            <a:pPr marL="742950" lvl="1" indent="-285750">
              <a:buFont typeface="Wingdings" panose="05000000000000000000" pitchFamily="2" charset="2"/>
              <a:buChar char="Ø"/>
            </a:pPr>
            <a:r>
              <a:rPr lang="fr-FR" sz="1600" dirty="0" smtClean="0">
                <a:latin typeface="Trebuchet MS" panose="020B0603020202020204" pitchFamily="34" charset="0"/>
              </a:rPr>
              <a:t>L’EIG </a:t>
            </a:r>
            <a:r>
              <a:rPr lang="fr-FR" sz="1600" dirty="0">
                <a:latin typeface="Trebuchet MS" panose="020B0603020202020204" pitchFamily="34" charset="0"/>
              </a:rPr>
              <a:t>est envoyé au domicile de l’assuré à ses 55 ans puis tous les 5 ans jusqu’à son départ à la retraite, sans demande préalable, dans le respect du calendrier d’envoi par générations (cohorte) définies par le </a:t>
            </a:r>
            <a:r>
              <a:rPr lang="fr-FR" sz="1600" dirty="0" err="1">
                <a:latin typeface="Trebuchet MS" panose="020B0603020202020204" pitchFamily="34" charset="0"/>
              </a:rPr>
              <a:t>Gip</a:t>
            </a:r>
            <a:r>
              <a:rPr lang="fr-FR" sz="1600" dirty="0">
                <a:latin typeface="Trebuchet MS" panose="020B0603020202020204" pitchFamily="34" charset="0"/>
              </a:rPr>
              <a:t> Info retraite</a:t>
            </a:r>
            <a:r>
              <a:rPr lang="fr-FR" sz="1600" dirty="0" smtClean="0">
                <a:latin typeface="Trebuchet MS" panose="020B0603020202020204" pitchFamily="34" charset="0"/>
              </a:rPr>
              <a:t>. Pour 2016 les agents nés en </a:t>
            </a:r>
            <a:r>
              <a:rPr lang="fr-FR" sz="1600" b="1" dirty="0" smtClean="0">
                <a:latin typeface="Trebuchet MS" panose="020B0603020202020204" pitchFamily="34" charset="0"/>
              </a:rPr>
              <a:t>1957</a:t>
            </a:r>
            <a:r>
              <a:rPr lang="fr-FR" sz="1600" dirty="0" smtClean="0">
                <a:latin typeface="Trebuchet MS" panose="020B0603020202020204" pitchFamily="34" charset="0"/>
              </a:rPr>
              <a:t> et </a:t>
            </a:r>
            <a:r>
              <a:rPr lang="fr-FR" sz="1600" b="1" dirty="0" smtClean="0">
                <a:latin typeface="Trebuchet MS" panose="020B0603020202020204" pitchFamily="34" charset="0"/>
              </a:rPr>
              <a:t>1962</a:t>
            </a:r>
            <a:r>
              <a:rPr lang="fr-FR" sz="1600" dirty="0" smtClean="0">
                <a:latin typeface="Trebuchet MS" panose="020B0603020202020204" pitchFamily="34" charset="0"/>
              </a:rPr>
              <a:t> dont destinataires d’une EIG .</a:t>
            </a:r>
          </a:p>
          <a:p>
            <a:pPr marL="742950" lvl="1" indent="-285750">
              <a:buFont typeface="Wingdings" panose="05000000000000000000" pitchFamily="2" charset="2"/>
              <a:buChar char="Ø"/>
            </a:pPr>
            <a:endParaRPr lang="fr-FR" sz="1600" dirty="0" smtClean="0"/>
          </a:p>
          <a:p>
            <a:pPr marL="742950" lvl="1" indent="-285750">
              <a:buFont typeface="Wingdings" panose="05000000000000000000" pitchFamily="2" charset="2"/>
              <a:buChar char="Ø"/>
            </a:pPr>
            <a:r>
              <a:rPr lang="fr-FR" sz="1600" dirty="0" smtClean="0"/>
              <a:t>Un </a:t>
            </a:r>
            <a:r>
              <a:rPr lang="fr-FR" sz="1600" dirty="0"/>
              <a:t>dossier est à remplir dans le service</a:t>
            </a:r>
            <a:r>
              <a:rPr lang="fr-FR" sz="1600" b="1" dirty="0"/>
              <a:t> Simulation de Calcul </a:t>
            </a:r>
            <a:r>
              <a:rPr lang="fr-FR" sz="1600" dirty="0"/>
              <a:t>de votre espace personnalisé en état « </a:t>
            </a:r>
            <a:r>
              <a:rPr lang="fr-FR" sz="1600" i="1" dirty="0"/>
              <a:t>Demande à effectuer</a:t>
            </a:r>
            <a:r>
              <a:rPr lang="fr-FR" sz="1600" dirty="0"/>
              <a:t> </a:t>
            </a:r>
            <a:r>
              <a:rPr lang="fr-FR" sz="1600" dirty="0" smtClean="0"/>
              <a:t>».</a:t>
            </a:r>
          </a:p>
          <a:p>
            <a:pPr marL="285750" indent="-285750">
              <a:buFont typeface="Wingdings" panose="05000000000000000000" pitchFamily="2" charset="2"/>
              <a:buChar char="Ø"/>
            </a:pPr>
            <a:endParaRPr lang="fr-FR" sz="1600" dirty="0" smtClean="0"/>
          </a:p>
          <a:p>
            <a:pPr marL="1143000" lvl="2" indent="-285750" defTabSz="914400" fontAlgn="base">
              <a:spcBef>
                <a:spcPct val="20000"/>
              </a:spcBef>
              <a:spcAft>
                <a:spcPct val="0"/>
              </a:spcAft>
              <a:buFont typeface="Trebuchet MS" panose="020B0603020202020204" pitchFamily="34" charset="0"/>
              <a:buChar char="-"/>
            </a:pPr>
            <a:r>
              <a:rPr lang="fr-FR" sz="1400" kern="0" dirty="0">
                <a:latin typeface="Trebuchet MS" panose="020B0603020202020204" pitchFamily="34" charset="0"/>
                <a:ea typeface="ＭＳ Ｐゴシック" charset="-128"/>
              </a:rPr>
              <a:t>création d’exercice à compter de N-1 jusqu’à la radiation des cadres</a:t>
            </a:r>
          </a:p>
          <a:p>
            <a:pPr marL="1143000" lvl="2" indent="-285750" defTabSz="914400" fontAlgn="base">
              <a:spcBef>
                <a:spcPct val="20000"/>
              </a:spcBef>
              <a:spcAft>
                <a:spcPct val="0"/>
              </a:spcAft>
              <a:buFont typeface="Trebuchet MS" panose="020B0603020202020204" pitchFamily="34" charset="0"/>
              <a:buChar char="-"/>
            </a:pPr>
            <a:r>
              <a:rPr lang="fr-FR" sz="1400" kern="0" dirty="0">
                <a:latin typeface="Trebuchet MS" panose="020B0603020202020204" pitchFamily="34" charset="0"/>
                <a:ea typeface="ＭＳ Ｐゴシック" charset="-128"/>
              </a:rPr>
              <a:t>pas de cotisations à saisir, enregistrement de l’exercice dans le CIR pour permettre le calcul de la pension</a:t>
            </a:r>
          </a:p>
          <a:p>
            <a:pPr marL="1143000" lvl="2" indent="-285750" defTabSz="914400" fontAlgn="base">
              <a:spcBef>
                <a:spcPct val="20000"/>
              </a:spcBef>
              <a:spcAft>
                <a:spcPct val="0"/>
              </a:spcAft>
              <a:buFont typeface="Trebuchet MS" panose="020B0603020202020204" pitchFamily="34" charset="0"/>
              <a:buChar char="-"/>
            </a:pPr>
            <a:r>
              <a:rPr lang="fr-FR" sz="1400" kern="0" dirty="0">
                <a:latin typeface="Trebuchet MS" panose="020B0603020202020204" pitchFamily="34" charset="0"/>
                <a:ea typeface="ＭＳ Ｐゴシック" charset="-128"/>
              </a:rPr>
              <a:t>la DADS transmise l’année suivante portera les cotisations afférentes aux données administratives liquidées</a:t>
            </a:r>
          </a:p>
          <a:p>
            <a:pPr marL="285750" indent="-285750">
              <a:buFont typeface="Wingdings" panose="05000000000000000000" pitchFamily="2" charset="2"/>
              <a:buChar char="Ø"/>
            </a:pPr>
            <a:endParaRPr lang="fr-FR" sz="1400" dirty="0">
              <a:latin typeface="Trebuchet MS" panose="020B0603020202020204" pitchFamily="34" charset="0"/>
            </a:endParaRPr>
          </a:p>
        </p:txBody>
      </p:sp>
    </p:spTree>
    <p:extLst>
      <p:ext uri="{BB962C8B-B14F-4D97-AF65-F5344CB8AC3E}">
        <p14:creationId xmlns:p14="http://schemas.microsoft.com/office/powerpoint/2010/main" val="2407208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385740" y="284259"/>
            <a:ext cx="5957740"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Le droit à l’information</a:t>
            </a:r>
          </a:p>
        </p:txBody>
      </p:sp>
      <p:sp>
        <p:nvSpPr>
          <p:cNvPr id="4" name="ZoneTexte 3"/>
          <p:cNvSpPr txBox="1"/>
          <p:nvPr/>
        </p:nvSpPr>
        <p:spPr>
          <a:xfrm>
            <a:off x="567079" y="1386123"/>
            <a:ext cx="8239027" cy="466281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FR" sz="2000" b="1" dirty="0">
                <a:latin typeface="Trebuchet MS" panose="020B0603020202020204" pitchFamily="34" charset="0"/>
              </a:rPr>
              <a:t>LA PROCÉDURE</a:t>
            </a:r>
          </a:p>
          <a:p>
            <a:r>
              <a:rPr lang="fr-FR" sz="1600" dirty="0">
                <a:latin typeface="Trebuchet MS" panose="020B0603020202020204" pitchFamily="34" charset="0"/>
              </a:rPr>
              <a:t>Juillet (année n) : lancement de la campagne</a:t>
            </a:r>
          </a:p>
          <a:p>
            <a:endParaRPr lang="fr-FR" sz="1600" dirty="0">
              <a:latin typeface="Trebuchet MS" panose="020B0603020202020204" pitchFamily="34" charset="0"/>
            </a:endParaRPr>
          </a:p>
          <a:p>
            <a:pPr algn="just"/>
            <a:r>
              <a:rPr lang="fr-FR" sz="1600" dirty="0">
                <a:latin typeface="Trebuchet MS" panose="020B0603020202020204" pitchFamily="34" charset="0"/>
              </a:rPr>
              <a:t>A chaque campagne du </a:t>
            </a:r>
            <a:r>
              <a:rPr lang="fr-FR" sz="1600" dirty="0" smtClean="0">
                <a:latin typeface="Trebuchet MS" panose="020B0603020202020204" pitchFamily="34" charset="0"/>
              </a:rPr>
              <a:t>DAI, </a:t>
            </a:r>
            <a:r>
              <a:rPr lang="fr-FR" sz="1600" dirty="0">
                <a:latin typeface="Trebuchet MS" panose="020B0603020202020204" pitchFamily="34" charset="0"/>
              </a:rPr>
              <a:t>la CNRACL vous informe (par e-mailing) </a:t>
            </a:r>
            <a:r>
              <a:rPr lang="fr-FR" sz="1600" dirty="0" smtClean="0">
                <a:latin typeface="Trebuchet MS" panose="020B0603020202020204" pitchFamily="34" charset="0"/>
              </a:rPr>
              <a:t>de </a:t>
            </a:r>
            <a:r>
              <a:rPr lang="fr-FR" sz="1600" dirty="0">
                <a:latin typeface="Trebuchet MS" panose="020B0603020202020204" pitchFamily="34" charset="0"/>
              </a:rPr>
              <a:t>la mise à disposition, dans le service </a:t>
            </a:r>
            <a:r>
              <a:rPr lang="fr-FR" sz="1600" dirty="0" smtClean="0">
                <a:latin typeface="Trebuchet MS" panose="020B0603020202020204" pitchFamily="34" charset="0"/>
              </a:rPr>
              <a:t>« Simulation de calcul CNRACL » de </a:t>
            </a:r>
            <a:r>
              <a:rPr lang="fr-FR" sz="1600" dirty="0">
                <a:latin typeface="Trebuchet MS" panose="020B0603020202020204" pitchFamily="34" charset="0"/>
              </a:rPr>
              <a:t>votre espace personnalisé, de la liste de vos agents dont le compte individuel </a:t>
            </a:r>
            <a:r>
              <a:rPr lang="fr-FR" sz="1600" dirty="0" smtClean="0">
                <a:latin typeface="Trebuchet MS" panose="020B0603020202020204" pitchFamily="34" charset="0"/>
              </a:rPr>
              <a:t>retraite (CIR) nécessitant </a:t>
            </a:r>
            <a:r>
              <a:rPr lang="fr-FR" sz="1600" dirty="0">
                <a:latin typeface="Trebuchet MS" panose="020B0603020202020204" pitchFamily="34" charset="0"/>
              </a:rPr>
              <a:t>une mise à jour de leurs données carrières, familiales et indiciaires.</a:t>
            </a:r>
          </a:p>
          <a:p>
            <a:pPr algn="just"/>
            <a:r>
              <a:rPr lang="fr-FR" sz="1600" dirty="0">
                <a:latin typeface="Trebuchet MS" panose="020B0603020202020204" pitchFamily="34" charset="0"/>
              </a:rPr>
              <a:t>Juillet (année n) au 15 juin (année n+1) : complétude des carrières agents</a:t>
            </a:r>
          </a:p>
          <a:p>
            <a:endParaRPr lang="fr-FR" sz="1600" dirty="0">
              <a:latin typeface="Trebuchet MS" panose="020B0603020202020204" pitchFamily="34" charset="0"/>
            </a:endParaRPr>
          </a:p>
          <a:p>
            <a:pPr algn="just"/>
            <a:r>
              <a:rPr lang="fr-FR" sz="1600" dirty="0">
                <a:latin typeface="Trebuchet MS" panose="020B0603020202020204" pitchFamily="34" charset="0"/>
              </a:rPr>
              <a:t>Durant cette </a:t>
            </a:r>
            <a:r>
              <a:rPr lang="fr-FR" sz="1600" dirty="0" smtClean="0">
                <a:latin typeface="Trebuchet MS" panose="020B0603020202020204" pitchFamily="34" charset="0"/>
              </a:rPr>
              <a:t>période, </a:t>
            </a:r>
            <a:r>
              <a:rPr lang="fr-FR" sz="1600" dirty="0">
                <a:latin typeface="Trebuchet MS" panose="020B0603020202020204" pitchFamily="34" charset="0"/>
              </a:rPr>
              <a:t>vous devez mettre à jour les données carrières, familiales et indiciaires de vos agents concernés.</a:t>
            </a:r>
          </a:p>
          <a:p>
            <a:pPr algn="just"/>
            <a:endParaRPr lang="fr-FR" sz="1600" dirty="0">
              <a:latin typeface="Trebuchet MS" panose="020B0603020202020204" pitchFamily="34" charset="0"/>
            </a:endParaRPr>
          </a:p>
          <a:p>
            <a:pPr algn="just"/>
            <a:r>
              <a:rPr lang="fr-FR" sz="1600" dirty="0">
                <a:latin typeface="Trebuchet MS" panose="020B0603020202020204" pitchFamily="34" charset="0"/>
              </a:rPr>
              <a:t>Une fois les données complétées celles-ci sont transmises par la CNRACL au collecteur </a:t>
            </a:r>
            <a:r>
              <a:rPr lang="fr-FR" sz="1600" dirty="0" err="1">
                <a:latin typeface="Trebuchet MS" panose="020B0603020202020204" pitchFamily="34" charset="0"/>
              </a:rPr>
              <a:t>Gip</a:t>
            </a:r>
            <a:r>
              <a:rPr lang="fr-FR" sz="1600" dirty="0">
                <a:latin typeface="Trebuchet MS" panose="020B0603020202020204" pitchFamily="34" charset="0"/>
              </a:rPr>
              <a:t> info retraite qui se charge de la composition des documents.</a:t>
            </a:r>
          </a:p>
          <a:p>
            <a:pPr algn="just"/>
            <a:r>
              <a:rPr lang="fr-FR" sz="1600" dirty="0">
                <a:latin typeface="Trebuchet MS" panose="020B0603020202020204" pitchFamily="34" charset="0"/>
              </a:rPr>
              <a:t>Septembre (année n+1) à décembre (année n+1) : envoi des documents aux domiciles des </a:t>
            </a:r>
            <a:r>
              <a:rPr lang="fr-FR" sz="1600" dirty="0" smtClean="0">
                <a:latin typeface="Trebuchet MS" panose="020B0603020202020204" pitchFamily="34" charset="0"/>
              </a:rPr>
              <a:t>assurés.</a:t>
            </a:r>
            <a:endParaRPr lang="fr-FR" sz="1600" dirty="0">
              <a:latin typeface="Trebuchet MS" panose="020B0603020202020204" pitchFamily="34" charset="0"/>
            </a:endParaRPr>
          </a:p>
          <a:p>
            <a:endParaRPr lang="fr-FR" sz="1600" dirty="0">
              <a:latin typeface="Trebuchet MS" panose="020B0603020202020204" pitchFamily="34" charset="0"/>
            </a:endParaRPr>
          </a:p>
          <a:p>
            <a:r>
              <a:rPr lang="fr-FR" sz="1600" dirty="0">
                <a:latin typeface="Trebuchet MS" panose="020B0603020202020204" pitchFamily="34" charset="0"/>
              </a:rPr>
              <a:t>Les EIG sont expédiés aux assurés par leur dernière caisse de retraite.</a:t>
            </a:r>
          </a:p>
        </p:txBody>
      </p:sp>
    </p:spTree>
    <p:extLst>
      <p:ext uri="{BB962C8B-B14F-4D97-AF65-F5344CB8AC3E}">
        <p14:creationId xmlns:p14="http://schemas.microsoft.com/office/powerpoint/2010/main" val="3822637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535811" y="2526385"/>
            <a:ext cx="3912123" cy="615553"/>
          </a:xfrm>
          <a:prstGeom prst="rect">
            <a:avLst/>
          </a:prstGeom>
          <a:noFill/>
        </p:spPr>
        <p:txBody>
          <a:bodyPr wrap="square" rtlCol="0">
            <a:spAutoFit/>
          </a:bodyPr>
          <a:lstStyle/>
          <a:p>
            <a:r>
              <a:rPr lang="fr-FR" sz="3400" dirty="0">
                <a:solidFill>
                  <a:srgbClr val="CD1D2C"/>
                </a:solidFill>
                <a:latin typeface="Trebuchet MS" panose="020B0603020202020204" pitchFamily="34" charset="0"/>
              </a:rPr>
              <a:t>La pension CNRACL</a:t>
            </a:r>
          </a:p>
        </p:txBody>
      </p:sp>
    </p:spTree>
    <p:extLst>
      <p:ext uri="{BB962C8B-B14F-4D97-AF65-F5344CB8AC3E}">
        <p14:creationId xmlns:p14="http://schemas.microsoft.com/office/powerpoint/2010/main" val="3364156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85839" y="509047"/>
            <a:ext cx="6815136" cy="461665"/>
          </a:xfrm>
          <a:prstGeom prst="rect">
            <a:avLst/>
          </a:prstGeom>
          <a:noFill/>
        </p:spPr>
        <p:txBody>
          <a:bodyPr wrap="square" rtlCol="0">
            <a:spAutoFit/>
          </a:bodyPr>
          <a:lstStyle/>
          <a:p>
            <a:r>
              <a:rPr lang="fr-FR" sz="2400" dirty="0" smtClean="0">
                <a:solidFill>
                  <a:srgbClr val="CD1D2C"/>
                </a:solidFill>
                <a:latin typeface="Trebuchet MS" panose="020B0603020202020204" pitchFamily="34" charset="0"/>
              </a:rPr>
              <a:t>Demande de l’agent et constitution du dossier</a:t>
            </a:r>
            <a:endParaRPr lang="fr-FR" sz="2400" dirty="0">
              <a:solidFill>
                <a:srgbClr val="CD1D2C"/>
              </a:solidFill>
              <a:latin typeface="Trebuchet MS" panose="020B0603020202020204" pitchFamily="34" charset="0"/>
            </a:endParaRPr>
          </a:p>
        </p:txBody>
      </p:sp>
      <p:sp>
        <p:nvSpPr>
          <p:cNvPr id="3" name="ZoneTexte 2"/>
          <p:cNvSpPr txBox="1"/>
          <p:nvPr/>
        </p:nvSpPr>
        <p:spPr>
          <a:xfrm>
            <a:off x="985839" y="1224937"/>
            <a:ext cx="7871382" cy="4555093"/>
          </a:xfrm>
          <a:prstGeom prst="rect">
            <a:avLst/>
          </a:prstGeom>
          <a:noFill/>
        </p:spPr>
        <p:txBody>
          <a:bodyPr wrap="square" rtlCol="0">
            <a:spAutoFit/>
          </a:bodyPr>
          <a:lstStyle/>
          <a:p>
            <a:pPr marL="342900" indent="-342900" algn="just">
              <a:buFont typeface="Wingdings" panose="05000000000000000000" pitchFamily="2" charset="2"/>
              <a:buChar char="Ø"/>
            </a:pPr>
            <a:r>
              <a:rPr lang="fr-FR" dirty="0"/>
              <a:t>L’agent doit déposer sa demande auprès de </a:t>
            </a:r>
            <a:r>
              <a:rPr lang="fr-FR" dirty="0" smtClean="0"/>
              <a:t>l’employeur 6 </a:t>
            </a:r>
            <a:r>
              <a:rPr lang="fr-FR" dirty="0"/>
              <a:t>mois avant la date souhaitée pour son admission à </a:t>
            </a:r>
            <a:r>
              <a:rPr lang="fr-FR" dirty="0" smtClean="0"/>
              <a:t>la retraite.</a:t>
            </a:r>
          </a:p>
          <a:p>
            <a:pPr marL="342900" indent="-342900" algn="just">
              <a:buFont typeface="Wingdings" panose="05000000000000000000" pitchFamily="2" charset="2"/>
              <a:buChar char="Ø"/>
            </a:pPr>
            <a:r>
              <a:rPr lang="fr-FR" dirty="0" smtClean="0"/>
              <a:t>Le dossier retraite CNRACL dématérialisé est à constituer 5-6 mois avant la date de départ sur le site internet de la CNRACL rubrique « liquidation » et à transmettre au CDG pour vérification.</a:t>
            </a:r>
            <a:endParaRPr lang="fr-FR" dirty="0"/>
          </a:p>
          <a:p>
            <a:pPr marL="342900" indent="-342900" algn="just">
              <a:buFont typeface="Wingdings" panose="05000000000000000000" pitchFamily="2" charset="2"/>
              <a:buChar char="Ø"/>
            </a:pPr>
            <a:r>
              <a:rPr lang="fr-FR" dirty="0"/>
              <a:t> </a:t>
            </a:r>
            <a:r>
              <a:rPr lang="fr-FR" dirty="0" smtClean="0"/>
              <a:t>La CNRACL doit recevoir le dossier de l’agent au moins 3 mois avant la date de radiation, il doit donc être transmis au CDG dans les meilleurs délais accompagné des pièces.</a:t>
            </a:r>
          </a:p>
          <a:p>
            <a:pPr marL="342900" indent="-342900" algn="just">
              <a:buFont typeface="Wingdings" panose="05000000000000000000" pitchFamily="2" charset="2"/>
              <a:buChar char="Ø"/>
            </a:pPr>
            <a:endParaRPr lang="fr-FR" dirty="0" smtClean="0"/>
          </a:p>
          <a:p>
            <a:pPr algn="just"/>
            <a:r>
              <a:rPr lang="fr-FR" b="1" dirty="0"/>
              <a:t> </a:t>
            </a:r>
            <a:r>
              <a:rPr lang="fr-FR" b="1" dirty="0" smtClean="0"/>
              <a:t>    	</a:t>
            </a:r>
            <a:r>
              <a:rPr lang="fr-FR" b="1" dirty="0"/>
              <a:t> </a:t>
            </a:r>
            <a:r>
              <a:rPr lang="fr-FR" b="1" dirty="0" smtClean="0"/>
              <a:t>Blocage </a:t>
            </a:r>
            <a:r>
              <a:rPr lang="fr-FR" b="1" dirty="0"/>
              <a:t>des </a:t>
            </a:r>
            <a:r>
              <a:rPr lang="fr-FR" b="1" dirty="0" smtClean="0"/>
              <a:t>dossiers</a:t>
            </a:r>
          </a:p>
          <a:p>
            <a:pPr algn="just"/>
            <a:endParaRPr lang="fr-FR" b="1" dirty="0"/>
          </a:p>
          <a:p>
            <a:pPr marL="715963" lvl="1" indent="-177800" defTabSz="358775">
              <a:buFont typeface="Trebuchet MS" panose="020B0603020202020204" pitchFamily="34" charset="0"/>
              <a:buChar char="-"/>
            </a:pPr>
            <a:r>
              <a:rPr lang="fr-FR" dirty="0"/>
              <a:t> </a:t>
            </a:r>
            <a:r>
              <a:rPr lang="fr-FR" dirty="0" smtClean="0"/>
              <a:t>3 </a:t>
            </a:r>
            <a:r>
              <a:rPr lang="fr-FR" dirty="0"/>
              <a:t>mois pour les dossiers de « liquidation de pension »</a:t>
            </a:r>
          </a:p>
          <a:p>
            <a:pPr marL="715963" lvl="1" indent="-177800" defTabSz="358775">
              <a:buFont typeface="Trebuchet MS" panose="020B0603020202020204" pitchFamily="34" charset="0"/>
              <a:buChar char="-"/>
            </a:pPr>
            <a:r>
              <a:rPr lang="fr-FR" dirty="0"/>
              <a:t> 3 mois pour les « demandes d’avis préalable </a:t>
            </a:r>
            <a:r>
              <a:rPr lang="fr-FR" dirty="0" smtClean="0"/>
              <a:t>»</a:t>
            </a:r>
          </a:p>
          <a:p>
            <a:endParaRPr lang="fr-FR" sz="2000" dirty="0">
              <a:latin typeface="Trebuchet MS" panose="020B0603020202020204" pitchFamily="34" charset="0"/>
            </a:endParaRPr>
          </a:p>
          <a:p>
            <a:pPr algn="just"/>
            <a:r>
              <a:rPr lang="fr-FR" dirty="0" smtClean="0">
                <a:latin typeface="Trebuchet MS" panose="020B0603020202020204" pitchFamily="34" charset="0"/>
              </a:rPr>
              <a:t>Il appartient à l’agent de constituer les autres dossiers de retraite CARSAT, MSA, RSI… caisses de retraite complémentaires IRCANTEC…</a:t>
            </a:r>
            <a:endParaRPr lang="fr-FR" dirty="0">
              <a:latin typeface="Trebuchet MS" panose="020B0603020202020204" pitchFamily="34" charset="0"/>
            </a:endParaRPr>
          </a:p>
        </p:txBody>
      </p:sp>
      <p:pic>
        <p:nvPicPr>
          <p:cNvPr id="4" name="il_fi" descr="Afficher l'image d'origine"/>
          <p:cNvPicPr/>
          <p:nvPr/>
        </p:nvPicPr>
        <p:blipFill>
          <a:blip r:embed="rId3">
            <a:extLst>
              <a:ext uri="{28A0092B-C50C-407E-A947-70E740481C1C}">
                <a14:useLocalDpi xmlns:a14="http://schemas.microsoft.com/office/drawing/2010/main" val="0"/>
              </a:ext>
            </a:extLst>
          </a:blip>
          <a:srcRect/>
          <a:stretch>
            <a:fillRect/>
          </a:stretch>
        </p:blipFill>
        <p:spPr bwMode="auto">
          <a:xfrm>
            <a:off x="1172263" y="3694100"/>
            <a:ext cx="384175" cy="320675"/>
          </a:xfrm>
          <a:prstGeom prst="rect">
            <a:avLst/>
          </a:prstGeom>
          <a:noFill/>
          <a:ln>
            <a:noFill/>
          </a:ln>
        </p:spPr>
      </p:pic>
    </p:spTree>
    <p:extLst>
      <p:ext uri="{BB962C8B-B14F-4D97-AF65-F5344CB8AC3E}">
        <p14:creationId xmlns:p14="http://schemas.microsoft.com/office/powerpoint/2010/main" val="2815723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85839" y="509047"/>
            <a:ext cx="6815136" cy="830997"/>
          </a:xfrm>
          <a:prstGeom prst="rect">
            <a:avLst/>
          </a:prstGeom>
          <a:noFill/>
        </p:spPr>
        <p:txBody>
          <a:bodyPr wrap="square" rtlCol="0">
            <a:spAutoFit/>
          </a:bodyPr>
          <a:lstStyle/>
          <a:p>
            <a:pPr algn="ctr"/>
            <a:r>
              <a:rPr lang="fr-FR" sz="2400" dirty="0" smtClean="0">
                <a:solidFill>
                  <a:srgbClr val="CD1D2C"/>
                </a:solidFill>
                <a:latin typeface="Trebuchet MS" panose="020B0603020202020204" pitchFamily="34" charset="0"/>
              </a:rPr>
              <a:t>Les agents relevant du Régime général et de l’</a:t>
            </a:r>
            <a:r>
              <a:rPr lang="fr-FR" sz="2400" dirty="0" err="1" smtClean="0">
                <a:solidFill>
                  <a:srgbClr val="CD1D2C"/>
                </a:solidFill>
                <a:latin typeface="Trebuchet MS" panose="020B0603020202020204" pitchFamily="34" charset="0"/>
              </a:rPr>
              <a:t>Ircantec</a:t>
            </a:r>
            <a:endParaRPr lang="fr-FR" sz="2400" dirty="0">
              <a:solidFill>
                <a:srgbClr val="CD1D2C"/>
              </a:solidFill>
              <a:latin typeface="Trebuchet MS" panose="020B0603020202020204" pitchFamily="34" charset="0"/>
            </a:endParaRPr>
          </a:p>
        </p:txBody>
      </p:sp>
      <p:sp>
        <p:nvSpPr>
          <p:cNvPr id="3" name="ZoneTexte 2"/>
          <p:cNvSpPr txBox="1"/>
          <p:nvPr/>
        </p:nvSpPr>
        <p:spPr>
          <a:xfrm>
            <a:off x="676962" y="1374956"/>
            <a:ext cx="7871382" cy="3170099"/>
          </a:xfrm>
          <a:prstGeom prst="rect">
            <a:avLst/>
          </a:prstGeom>
          <a:noFill/>
        </p:spPr>
        <p:txBody>
          <a:bodyPr wrap="square" rtlCol="0">
            <a:spAutoFit/>
          </a:bodyPr>
          <a:lstStyle/>
          <a:p>
            <a:pPr marL="342900" indent="-342900" algn="just">
              <a:buFont typeface="Wingdings" panose="05000000000000000000" pitchFamily="2" charset="2"/>
              <a:buChar char="Ø"/>
            </a:pPr>
            <a:r>
              <a:rPr lang="fr-FR" sz="2000" dirty="0"/>
              <a:t>Pour ces </a:t>
            </a:r>
            <a:r>
              <a:rPr lang="fr-FR" sz="2000" dirty="0" smtClean="0"/>
              <a:t>agents, </a:t>
            </a:r>
            <a:r>
              <a:rPr lang="fr-FR" sz="2000" dirty="0"/>
              <a:t>l’employeur n’a pas de démarche particulière à faire. </a:t>
            </a:r>
            <a:endParaRPr lang="fr-FR" sz="2000" dirty="0" smtClean="0"/>
          </a:p>
          <a:p>
            <a:pPr marL="342900" indent="-342900" algn="just">
              <a:buFont typeface="Wingdings" panose="05000000000000000000" pitchFamily="2" charset="2"/>
              <a:buChar char="Ø"/>
            </a:pPr>
            <a:endParaRPr lang="fr-FR" sz="2000" dirty="0"/>
          </a:p>
          <a:p>
            <a:pPr marL="342900" indent="-342900" algn="just">
              <a:buFont typeface="Wingdings" panose="05000000000000000000" pitchFamily="2" charset="2"/>
              <a:buChar char="Ø"/>
            </a:pPr>
            <a:r>
              <a:rPr lang="fr-FR" sz="2000" dirty="0"/>
              <a:t>L’agent informe l’employeur de son souhait de faire valoir ses droits à retraite, mais c’est à l’agent d’effectuer toutes les démarches : RV CARSAT + CICAS (pour les complémentaires). </a:t>
            </a:r>
          </a:p>
          <a:p>
            <a:pPr marL="342900" indent="-342900" algn="just">
              <a:buFont typeface="Wingdings" panose="05000000000000000000" pitchFamily="2" charset="2"/>
              <a:buChar char="Ø"/>
            </a:pPr>
            <a:endParaRPr lang="fr-FR" sz="2000" dirty="0" smtClean="0"/>
          </a:p>
          <a:p>
            <a:pPr marL="342900" indent="-342900" algn="just">
              <a:buFont typeface="Wingdings" panose="05000000000000000000" pitchFamily="2" charset="2"/>
              <a:buChar char="Ø"/>
            </a:pPr>
            <a:r>
              <a:rPr lang="fr-FR" sz="2000" dirty="0" smtClean="0"/>
              <a:t>L’employeur </a:t>
            </a:r>
            <a:r>
              <a:rPr lang="fr-FR" sz="2000" dirty="0"/>
              <a:t>devra effectuer une attestation de cessation de cotisations IRCANTEC au moment du départ de </a:t>
            </a:r>
            <a:r>
              <a:rPr lang="fr-FR" sz="2000" dirty="0" smtClean="0"/>
              <a:t>l’agent </a:t>
            </a:r>
            <a:r>
              <a:rPr lang="fr-FR" sz="2000" dirty="0"/>
              <a:t>(via le site </a:t>
            </a:r>
            <a:r>
              <a:rPr lang="fr-FR" sz="2000" dirty="0" err="1"/>
              <a:t>emaj</a:t>
            </a:r>
            <a:r>
              <a:rPr lang="fr-FR" sz="2000" dirty="0"/>
              <a:t> sur la plateforme CNR</a:t>
            </a:r>
            <a:r>
              <a:rPr lang="fr-FR" sz="2000" dirty="0" smtClean="0"/>
              <a:t>).</a:t>
            </a:r>
            <a:endParaRPr lang="fr-FR" sz="2000" dirty="0"/>
          </a:p>
        </p:txBody>
      </p:sp>
    </p:spTree>
    <p:extLst>
      <p:ext uri="{BB962C8B-B14F-4D97-AF65-F5344CB8AC3E}">
        <p14:creationId xmlns:p14="http://schemas.microsoft.com/office/powerpoint/2010/main" val="3591652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85839" y="509047"/>
            <a:ext cx="6815136" cy="461665"/>
          </a:xfrm>
          <a:prstGeom prst="rect">
            <a:avLst/>
          </a:prstGeom>
          <a:noFill/>
        </p:spPr>
        <p:txBody>
          <a:bodyPr wrap="square" rtlCol="0">
            <a:spAutoFit/>
          </a:bodyPr>
          <a:lstStyle/>
          <a:p>
            <a:pPr algn="ctr"/>
            <a:r>
              <a:rPr lang="fr-FR" sz="2400" dirty="0" smtClean="0">
                <a:solidFill>
                  <a:srgbClr val="CD1D2C"/>
                </a:solidFill>
                <a:latin typeface="Trebuchet MS" panose="020B0603020202020204" pitchFamily="34" charset="0"/>
              </a:rPr>
              <a:t>Les conditions d’ouverture du droit</a:t>
            </a:r>
            <a:endParaRPr lang="fr-FR" sz="2400" dirty="0">
              <a:solidFill>
                <a:srgbClr val="CD1D2C"/>
              </a:solidFill>
              <a:latin typeface="Trebuchet MS" panose="020B0603020202020204" pitchFamily="34" charset="0"/>
            </a:endParaRPr>
          </a:p>
        </p:txBody>
      </p:sp>
      <p:sp>
        <p:nvSpPr>
          <p:cNvPr id="3" name="ZoneTexte 2"/>
          <p:cNvSpPr txBox="1"/>
          <p:nvPr/>
        </p:nvSpPr>
        <p:spPr>
          <a:xfrm>
            <a:off x="676962" y="1374956"/>
            <a:ext cx="7871382" cy="2862322"/>
          </a:xfrm>
          <a:prstGeom prst="rect">
            <a:avLst/>
          </a:prstGeom>
          <a:noFill/>
        </p:spPr>
        <p:txBody>
          <a:bodyPr wrap="square" rtlCol="0">
            <a:spAutoFit/>
          </a:bodyPr>
          <a:lstStyle/>
          <a:p>
            <a:pPr>
              <a:buClr>
                <a:srgbClr val="F9423A"/>
              </a:buClr>
            </a:pPr>
            <a:r>
              <a:rPr lang="fr-FR" sz="2000" dirty="0"/>
              <a:t>Pour bénéficier d’une pension CNRACL l’agent :</a:t>
            </a:r>
          </a:p>
          <a:p>
            <a:pPr>
              <a:buClr>
                <a:srgbClr val="F9423A"/>
              </a:buClr>
            </a:pPr>
            <a:endParaRPr lang="fr-FR" sz="2000" dirty="0"/>
          </a:p>
          <a:p>
            <a:pPr marL="285750" indent="-285750">
              <a:buFontTx/>
              <a:buChar char="-"/>
            </a:pPr>
            <a:r>
              <a:rPr lang="fr-FR" sz="2000" dirty="0"/>
              <a:t>Doit  justifier d’une durée de services de 2 ans en qualité de stagiaire ou de titulaire CNRACL (ou 15 ans si radiés avant le 01/01/2011)</a:t>
            </a:r>
          </a:p>
          <a:p>
            <a:endParaRPr lang="fr-FR" sz="2000" dirty="0"/>
          </a:p>
          <a:p>
            <a:pPr marL="285750" indent="-285750">
              <a:buFontTx/>
              <a:buChar char="-"/>
            </a:pPr>
            <a:r>
              <a:rPr lang="fr-FR" sz="2000" dirty="0"/>
              <a:t>Avoir atteint l’âge légal de départ à la retraite (sauf dispositifs particuliers : carrière longue, fonctionnaire handicapé</a:t>
            </a:r>
            <a:r>
              <a:rPr lang="fr-FR" sz="2000" dirty="0" smtClean="0"/>
              <a:t>…)	</a:t>
            </a:r>
            <a:endParaRPr lang="fr-FR" sz="2000" dirty="0"/>
          </a:p>
          <a:p>
            <a:r>
              <a:rPr lang="fr-FR" sz="2000" dirty="0"/>
              <a:t> </a:t>
            </a:r>
            <a:endParaRPr lang="fr-FR" sz="2000" dirty="0">
              <a:latin typeface="Trebuchet MS" panose="020B0603020202020204" pitchFamily="34" charset="0"/>
            </a:endParaRPr>
          </a:p>
        </p:txBody>
      </p:sp>
    </p:spTree>
    <p:extLst>
      <p:ext uri="{BB962C8B-B14F-4D97-AF65-F5344CB8AC3E}">
        <p14:creationId xmlns:p14="http://schemas.microsoft.com/office/powerpoint/2010/main" val="2564629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528763" y="191133"/>
            <a:ext cx="6229351" cy="590931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L’âge d’ouverture du </a:t>
            </a:r>
            <a:r>
              <a:rPr lang="fr-FR" sz="2800" dirty="0" smtClean="0">
                <a:solidFill>
                  <a:srgbClr val="CD1D2C"/>
                </a:solidFill>
                <a:latin typeface="Trebuchet MS" panose="020B0603020202020204" pitchFamily="34" charset="0"/>
              </a:rPr>
              <a:t>droit</a:t>
            </a:r>
          </a:p>
          <a:p>
            <a:endParaRPr lang="fr-FR" sz="2800" dirty="0" smtClean="0">
              <a:solidFill>
                <a:srgbClr val="F9423A"/>
              </a:solidFill>
              <a:latin typeface="Trebuchet MS" panose="020B0603020202020204" pitchFamily="34" charset="0"/>
            </a:endParaRPr>
          </a:p>
          <a:p>
            <a:pPr lvl="0" algn="just" defTabSz="914400">
              <a:spcBef>
                <a:spcPts val="600"/>
              </a:spcBef>
              <a:buClr>
                <a:srgbClr val="F9423A"/>
              </a:buClr>
              <a:buSzPct val="70000"/>
            </a:pPr>
            <a:r>
              <a:rPr lang="fr-FR" sz="1600" dirty="0">
                <a:solidFill>
                  <a:prstClr val="black"/>
                </a:solidFill>
              </a:rPr>
              <a:t>L’âge légal à partir duquel l’agent pour demander sa retraite. Cet âge légal est progressivement relevé pour les pensions liquidées à compter du 1</a:t>
            </a:r>
            <a:r>
              <a:rPr lang="fr-FR" sz="1600" baseline="30000" dirty="0">
                <a:solidFill>
                  <a:prstClr val="black"/>
                </a:solidFill>
              </a:rPr>
              <a:t>er</a:t>
            </a:r>
            <a:r>
              <a:rPr lang="fr-FR" sz="1600" dirty="0">
                <a:solidFill>
                  <a:prstClr val="black"/>
                </a:solidFill>
              </a:rPr>
              <a:t> janvier </a:t>
            </a:r>
            <a:r>
              <a:rPr lang="fr-FR" sz="1600" dirty="0" smtClean="0">
                <a:solidFill>
                  <a:prstClr val="black"/>
                </a:solidFill>
              </a:rPr>
              <a:t>2012.</a:t>
            </a:r>
          </a:p>
          <a:p>
            <a:pPr marL="274320" lvl="0" indent="-274320" algn="just" defTabSz="914400">
              <a:spcBef>
                <a:spcPts val="600"/>
              </a:spcBef>
              <a:buClr>
                <a:srgbClr val="F9423A"/>
              </a:buClr>
              <a:buSzPct val="70000"/>
              <a:buFont typeface="Wingdings"/>
              <a:buChar char=""/>
            </a:pPr>
            <a:endParaRPr lang="fr-FR" sz="1000" dirty="0" smtClean="0">
              <a:solidFill>
                <a:prstClr val="black"/>
              </a:solidFill>
            </a:endParaRPr>
          </a:p>
          <a:p>
            <a:pPr algn="ctr"/>
            <a:r>
              <a:rPr lang="fr-FR" dirty="0" smtClean="0">
                <a:solidFill>
                  <a:srgbClr val="CD1D2C"/>
                </a:solidFill>
                <a:latin typeface="Trebuchet MS" panose="020B0603020202020204" pitchFamily="34" charset="0"/>
              </a:rPr>
              <a:t>Catégorie sédentaire :</a:t>
            </a:r>
          </a:p>
          <a:p>
            <a:pPr algn="ctr"/>
            <a:endParaRPr lang="fr-FR" dirty="0">
              <a:solidFill>
                <a:srgbClr val="F9423A"/>
              </a:solidFill>
              <a:latin typeface="Trebuchet MS" panose="020B0603020202020204" pitchFamily="34" charset="0"/>
            </a:endParaRPr>
          </a:p>
          <a:p>
            <a:pPr algn="ctr"/>
            <a:endParaRPr lang="fr-FR" dirty="0" smtClean="0">
              <a:solidFill>
                <a:srgbClr val="F9423A"/>
              </a:solidFill>
              <a:latin typeface="Trebuchet MS" panose="020B0603020202020204" pitchFamily="34" charset="0"/>
            </a:endParaRPr>
          </a:p>
          <a:p>
            <a:pPr algn="ctr"/>
            <a:endParaRPr lang="fr-FR" dirty="0">
              <a:solidFill>
                <a:srgbClr val="F9423A"/>
              </a:solidFill>
              <a:latin typeface="Trebuchet MS" panose="020B0603020202020204" pitchFamily="34" charset="0"/>
            </a:endParaRPr>
          </a:p>
          <a:p>
            <a:pPr algn="ctr"/>
            <a:endParaRPr lang="fr-FR" dirty="0" smtClean="0">
              <a:solidFill>
                <a:srgbClr val="F9423A"/>
              </a:solidFill>
              <a:latin typeface="Trebuchet MS" panose="020B0603020202020204" pitchFamily="34" charset="0"/>
            </a:endParaRPr>
          </a:p>
          <a:p>
            <a:pPr algn="ctr"/>
            <a:endParaRPr lang="fr-FR" dirty="0">
              <a:solidFill>
                <a:srgbClr val="F9423A"/>
              </a:solidFill>
              <a:latin typeface="Trebuchet MS" panose="020B0603020202020204" pitchFamily="34" charset="0"/>
            </a:endParaRPr>
          </a:p>
          <a:p>
            <a:pPr algn="ctr"/>
            <a:endParaRPr lang="fr-FR" dirty="0" smtClean="0">
              <a:solidFill>
                <a:srgbClr val="F9423A"/>
              </a:solidFill>
              <a:latin typeface="Trebuchet MS" panose="020B0603020202020204" pitchFamily="34" charset="0"/>
            </a:endParaRPr>
          </a:p>
          <a:p>
            <a:pPr algn="ctr"/>
            <a:endParaRPr lang="fr-FR" dirty="0" smtClean="0">
              <a:solidFill>
                <a:srgbClr val="F9423A"/>
              </a:solidFill>
              <a:latin typeface="Trebuchet MS" panose="020B0603020202020204" pitchFamily="34" charset="0"/>
            </a:endParaRPr>
          </a:p>
          <a:p>
            <a:pPr algn="ctr"/>
            <a:r>
              <a:rPr lang="fr-FR" dirty="0" smtClean="0">
                <a:solidFill>
                  <a:srgbClr val="CD1D2C"/>
                </a:solidFill>
                <a:latin typeface="Trebuchet MS" panose="020B0603020202020204" pitchFamily="34" charset="0"/>
              </a:rPr>
              <a:t>Catégorie active :</a:t>
            </a:r>
          </a:p>
          <a:p>
            <a:pPr algn="ctr"/>
            <a:endParaRPr lang="fr-FR" dirty="0">
              <a:solidFill>
                <a:srgbClr val="F9423A"/>
              </a:solidFill>
              <a:latin typeface="Trebuchet MS" panose="020B0603020202020204" pitchFamily="34" charset="0"/>
            </a:endParaRPr>
          </a:p>
          <a:p>
            <a:pPr algn="ctr"/>
            <a:endParaRPr lang="fr-FR" dirty="0" smtClean="0">
              <a:solidFill>
                <a:srgbClr val="F9423A"/>
              </a:solidFill>
              <a:latin typeface="Trebuchet MS" panose="020B0603020202020204" pitchFamily="34" charset="0"/>
            </a:endParaRPr>
          </a:p>
          <a:p>
            <a:endParaRPr lang="fr-FR" sz="2800" dirty="0">
              <a:solidFill>
                <a:srgbClr val="F9423A"/>
              </a:solidFill>
              <a:latin typeface="Trebuchet MS" panose="020B0603020202020204" pitchFamily="34" charset="0"/>
            </a:endParaRPr>
          </a:p>
          <a:p>
            <a:endParaRPr lang="fr-FR" sz="2800" dirty="0">
              <a:solidFill>
                <a:srgbClr val="F9423A"/>
              </a:solidFill>
              <a:latin typeface="Trebuchet MS" panose="020B0603020202020204" pitchFamily="34" charset="0"/>
            </a:endParaRPr>
          </a:p>
        </p:txBody>
      </p:sp>
      <p:pic>
        <p:nvPicPr>
          <p:cNvPr id="4" name="Image 3"/>
          <p:cNvPicPr>
            <a:picLocks noChangeAspect="1"/>
          </p:cNvPicPr>
          <p:nvPr/>
        </p:nvPicPr>
        <p:blipFill>
          <a:blip r:embed="rId3"/>
          <a:stretch>
            <a:fillRect/>
          </a:stretch>
        </p:blipFill>
        <p:spPr>
          <a:xfrm>
            <a:off x="2714623" y="2600784"/>
            <a:ext cx="3977145" cy="1538761"/>
          </a:xfrm>
          <a:prstGeom prst="rect">
            <a:avLst/>
          </a:prstGeom>
        </p:spPr>
      </p:pic>
      <p:pic>
        <p:nvPicPr>
          <p:cNvPr id="5" name="Image 4"/>
          <p:cNvPicPr>
            <a:picLocks noChangeAspect="1"/>
          </p:cNvPicPr>
          <p:nvPr/>
        </p:nvPicPr>
        <p:blipFill>
          <a:blip r:embed="rId4"/>
          <a:stretch>
            <a:fillRect/>
          </a:stretch>
        </p:blipFill>
        <p:spPr>
          <a:xfrm>
            <a:off x="2714623" y="4742378"/>
            <a:ext cx="3977145" cy="1295378"/>
          </a:xfrm>
          <a:prstGeom prst="rect">
            <a:avLst/>
          </a:prstGeom>
        </p:spPr>
      </p:pic>
    </p:spTree>
    <p:extLst>
      <p:ext uri="{BB962C8B-B14F-4D97-AF65-F5344CB8AC3E}">
        <p14:creationId xmlns:p14="http://schemas.microsoft.com/office/powerpoint/2010/main" val="2234988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85839" y="509047"/>
            <a:ext cx="6815136"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Modification de la condition des 15 ans</a:t>
            </a:r>
            <a:endParaRPr lang="fr-FR" sz="2800" dirty="0">
              <a:solidFill>
                <a:srgbClr val="CD1D2C"/>
              </a:solidFill>
              <a:latin typeface="Trebuchet MS" panose="020B0603020202020204" pitchFamily="34" charset="0"/>
            </a:endParaRPr>
          </a:p>
        </p:txBody>
      </p:sp>
      <p:sp>
        <p:nvSpPr>
          <p:cNvPr id="3" name="ZoneTexte 2"/>
          <p:cNvSpPr txBox="1"/>
          <p:nvPr/>
        </p:nvSpPr>
        <p:spPr>
          <a:xfrm>
            <a:off x="676962" y="1374956"/>
            <a:ext cx="8016982" cy="4801314"/>
          </a:xfrm>
          <a:prstGeom prst="rect">
            <a:avLst/>
          </a:prstGeom>
          <a:noFill/>
        </p:spPr>
        <p:txBody>
          <a:bodyPr wrap="square" rtlCol="0">
            <a:spAutoFit/>
          </a:bodyPr>
          <a:lstStyle/>
          <a:p>
            <a:pPr algn="just"/>
            <a:r>
              <a:rPr lang="fr-FR" dirty="0" smtClean="0">
                <a:latin typeface="Trebuchet MS" panose="020B0603020202020204" pitchFamily="34" charset="0"/>
              </a:rPr>
              <a:t>Suppression de la condition des 15 ans pour tous les fonctionnaires radiés à compter du 01/01/2011 : </a:t>
            </a:r>
          </a:p>
          <a:p>
            <a:pPr marL="342900" indent="-342900">
              <a:buFont typeface="Wingdings" panose="05000000000000000000" pitchFamily="2" charset="2"/>
              <a:buChar char="§"/>
            </a:pPr>
            <a:r>
              <a:rPr lang="fr-FR" dirty="0">
                <a:latin typeface="Trebuchet MS" panose="020B0603020202020204" pitchFamily="34" charset="0"/>
              </a:rPr>
              <a:t>2 ans de services civils (en qualité de stagiaire et titulaire) </a:t>
            </a:r>
            <a:r>
              <a:rPr lang="fr-FR" dirty="0" smtClean="0">
                <a:latin typeface="Trebuchet MS" panose="020B0603020202020204" pitchFamily="34" charset="0"/>
              </a:rPr>
              <a:t>et militaires </a:t>
            </a:r>
            <a:r>
              <a:rPr lang="fr-FR" dirty="0">
                <a:latin typeface="Trebuchet MS" panose="020B0603020202020204" pitchFamily="34" charset="0"/>
              </a:rPr>
              <a:t>effectifs (décret n°2010-1740 du </a:t>
            </a:r>
            <a:r>
              <a:rPr lang="fr-FR" dirty="0" smtClean="0">
                <a:latin typeface="Trebuchet MS" panose="020B0603020202020204" pitchFamily="34" charset="0"/>
              </a:rPr>
              <a:t>30/12/2010)</a:t>
            </a:r>
          </a:p>
          <a:p>
            <a:pPr marL="342900" indent="-342900" algn="just">
              <a:buFont typeface="Wingdings" panose="05000000000000000000" pitchFamily="2" charset="2"/>
              <a:buChar char="§"/>
            </a:pPr>
            <a:r>
              <a:rPr lang="fr-FR" dirty="0" smtClean="0">
                <a:latin typeface="Trebuchet MS" panose="020B0603020202020204" pitchFamily="34" charset="0"/>
              </a:rPr>
              <a:t>Les </a:t>
            </a:r>
            <a:r>
              <a:rPr lang="fr-FR" dirty="0">
                <a:latin typeface="Trebuchet MS" panose="020B0603020202020204" pitchFamily="34" charset="0"/>
              </a:rPr>
              <a:t>services validés ne sont pas pris en compte </a:t>
            </a:r>
            <a:r>
              <a:rPr lang="fr-FR" dirty="0" smtClean="0">
                <a:latin typeface="Trebuchet MS" panose="020B0603020202020204" pitchFamily="34" charset="0"/>
              </a:rPr>
              <a:t>pour parfaire </a:t>
            </a:r>
            <a:r>
              <a:rPr lang="fr-FR" dirty="0">
                <a:latin typeface="Trebuchet MS" panose="020B0603020202020204" pitchFamily="34" charset="0"/>
              </a:rPr>
              <a:t>la condition de 2 ans </a:t>
            </a:r>
            <a:r>
              <a:rPr lang="fr-FR" dirty="0" smtClean="0">
                <a:latin typeface="Trebuchet MS" panose="020B0603020202020204" pitchFamily="34" charset="0"/>
              </a:rPr>
              <a:t>minimum</a:t>
            </a:r>
          </a:p>
          <a:p>
            <a:endParaRPr lang="fr-FR" dirty="0">
              <a:latin typeface="Trebuchet MS" panose="020B0603020202020204" pitchFamily="34" charset="0"/>
            </a:endParaRPr>
          </a:p>
          <a:p>
            <a:pPr algn="just"/>
            <a:r>
              <a:rPr lang="fr-FR" dirty="0" smtClean="0">
                <a:latin typeface="Trebuchet MS" panose="020B0603020202020204" pitchFamily="34" charset="0"/>
              </a:rPr>
              <a:t>Les agents radiés jusqu’au 31/12/2010 doivent toujours justifier de la condition des 15 ans de services</a:t>
            </a:r>
          </a:p>
          <a:p>
            <a:pPr algn="just"/>
            <a:endParaRPr lang="fr-FR" sz="1600" dirty="0" smtClean="0">
              <a:latin typeface="Trebuchet MS" panose="020B0603020202020204" pitchFamily="34" charset="0"/>
            </a:endParaRPr>
          </a:p>
          <a:p>
            <a:pPr marL="342900" indent="-342900">
              <a:buFont typeface="Wingdings" panose="05000000000000000000" pitchFamily="2" charset="2"/>
              <a:buChar char="§"/>
            </a:pPr>
            <a:r>
              <a:rPr lang="fr-FR" sz="1600" dirty="0" smtClean="0">
                <a:latin typeface="Trebuchet MS" panose="020B0603020202020204" pitchFamily="34" charset="0"/>
              </a:rPr>
              <a:t>Si moins de 15 ans avant le 31/12/2010 : dossier papier de rétablissement auprès du régime général et de l’</a:t>
            </a:r>
            <a:r>
              <a:rPr lang="fr-FR" sz="1600" dirty="0" err="1" smtClean="0">
                <a:latin typeface="Trebuchet MS" panose="020B0603020202020204" pitchFamily="34" charset="0"/>
              </a:rPr>
              <a:t>Ircantec</a:t>
            </a:r>
            <a:r>
              <a:rPr lang="fr-FR" sz="1600" dirty="0" smtClean="0">
                <a:latin typeface="Trebuchet MS" panose="020B0603020202020204" pitchFamily="34" charset="0"/>
              </a:rPr>
              <a:t>, ex : démission de l’agent après 3 ans en qualité de stagiaire et de titulaire.</a:t>
            </a:r>
          </a:p>
          <a:p>
            <a:pPr marL="342900" indent="-342900">
              <a:buFont typeface="Wingdings" panose="05000000000000000000" pitchFamily="2" charset="2"/>
              <a:buChar char="§"/>
            </a:pPr>
            <a:endParaRPr lang="fr-FR" sz="1600" dirty="0" smtClean="0">
              <a:latin typeface="Trebuchet MS" panose="020B0603020202020204" pitchFamily="34" charset="0"/>
            </a:endParaRPr>
          </a:p>
          <a:p>
            <a:pPr marL="342900" indent="-342900">
              <a:buFont typeface="Wingdings" panose="05000000000000000000" pitchFamily="2" charset="2"/>
              <a:buChar char="§"/>
            </a:pPr>
            <a:r>
              <a:rPr lang="fr-FR" sz="1600" dirty="0" smtClean="0">
                <a:latin typeface="Trebuchet MS" panose="020B0603020202020204" pitchFamily="34" charset="0"/>
              </a:rPr>
              <a:t>Si plus de 15 ans avant le 31/12/2010 : droit à pension CNRACL : saisir le dossier dans l’application « simulation de calcul » et le transmettre à la CNRACL. (6 mois avant l’âge légal, l’agent devra recontacter son dernier employeur public pour constituer le dossier de liquidation.</a:t>
            </a:r>
            <a:endParaRPr lang="fr-FR" sz="1600" dirty="0">
              <a:latin typeface="Trebuchet MS" panose="020B0603020202020204" pitchFamily="34" charset="0"/>
            </a:endParaRPr>
          </a:p>
        </p:txBody>
      </p:sp>
    </p:spTree>
    <p:extLst>
      <p:ext uri="{BB962C8B-B14F-4D97-AF65-F5344CB8AC3E}">
        <p14:creationId xmlns:p14="http://schemas.microsoft.com/office/powerpoint/2010/main" val="3416485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751521" y="433633"/>
            <a:ext cx="3563332"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Constitution du droit</a:t>
            </a:r>
          </a:p>
        </p:txBody>
      </p:sp>
      <p:sp>
        <p:nvSpPr>
          <p:cNvPr id="3" name="ZoneTexte 2"/>
          <p:cNvSpPr txBox="1"/>
          <p:nvPr/>
        </p:nvSpPr>
        <p:spPr>
          <a:xfrm>
            <a:off x="810705" y="1182928"/>
            <a:ext cx="7777114" cy="1200329"/>
          </a:xfrm>
          <a:prstGeom prst="rect">
            <a:avLst/>
          </a:prstGeom>
          <a:noFill/>
        </p:spPr>
        <p:txBody>
          <a:bodyPr wrap="square" rtlCol="0">
            <a:spAutoFit/>
          </a:bodyPr>
          <a:lstStyle/>
          <a:p>
            <a:r>
              <a:rPr lang="fr-FR" dirty="0">
                <a:latin typeface="Trebuchet MS" panose="020B0603020202020204" pitchFamily="34" charset="0"/>
              </a:rPr>
              <a:t>Appréciation du droit en durée pour atteindre la durée minimale requise fixée à 2 ans de services civils et militaires </a:t>
            </a:r>
            <a:r>
              <a:rPr lang="fr-FR" dirty="0" smtClean="0">
                <a:latin typeface="Trebuchet MS" panose="020B0603020202020204" pitchFamily="34" charset="0"/>
              </a:rPr>
              <a:t>effectifs. </a:t>
            </a:r>
            <a:r>
              <a:rPr lang="fr-FR" dirty="0"/>
              <a:t>Les services validés ne sont pas pris en compte pour parfaire la condition de 2 ans minimum.</a:t>
            </a:r>
          </a:p>
          <a:p>
            <a:endParaRPr lang="fr-FR" dirty="0">
              <a:latin typeface="Trebuchet MS" panose="020B0603020202020204" pitchFamily="34" charset="0"/>
            </a:endParaRPr>
          </a:p>
        </p:txBody>
      </p:sp>
      <p:pic>
        <p:nvPicPr>
          <p:cNvPr id="93" name="Image 92"/>
          <p:cNvPicPr>
            <a:picLocks noChangeAspect="1"/>
          </p:cNvPicPr>
          <p:nvPr/>
        </p:nvPicPr>
        <p:blipFill>
          <a:blip r:embed="rId3"/>
          <a:stretch>
            <a:fillRect/>
          </a:stretch>
        </p:blipFill>
        <p:spPr>
          <a:xfrm>
            <a:off x="810705" y="2383257"/>
            <a:ext cx="7605824" cy="3745281"/>
          </a:xfrm>
          <a:prstGeom prst="rect">
            <a:avLst/>
          </a:prstGeom>
        </p:spPr>
      </p:pic>
    </p:spTree>
    <p:extLst>
      <p:ext uri="{BB962C8B-B14F-4D97-AF65-F5344CB8AC3E}">
        <p14:creationId xmlns:p14="http://schemas.microsoft.com/office/powerpoint/2010/main" val="2931619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082566" y="471341"/>
            <a:ext cx="3186260"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Durée d'assurance</a:t>
            </a:r>
          </a:p>
        </p:txBody>
      </p:sp>
      <p:sp>
        <p:nvSpPr>
          <p:cNvPr id="3" name="ZoneTexte 2"/>
          <p:cNvSpPr txBox="1"/>
          <p:nvPr/>
        </p:nvSpPr>
        <p:spPr>
          <a:xfrm>
            <a:off x="853126" y="1536569"/>
            <a:ext cx="7847813" cy="2292935"/>
          </a:xfrm>
          <a:prstGeom prst="rect">
            <a:avLst/>
          </a:prstGeom>
          <a:noFill/>
        </p:spPr>
        <p:txBody>
          <a:bodyPr wrap="square" rtlCol="0">
            <a:spAutoFit/>
          </a:bodyPr>
          <a:lstStyle/>
          <a:p>
            <a:pPr algn="just"/>
            <a:r>
              <a:rPr lang="fr-FR" sz="2000" dirty="0">
                <a:latin typeface="Trebuchet MS" panose="020B0603020202020204" pitchFamily="34" charset="0"/>
              </a:rPr>
              <a:t>Elle totalise l'ensemble des trimestres dans tous les régimes publics et privés ainsi que les bonifications et les validations.</a:t>
            </a:r>
          </a:p>
          <a:p>
            <a:pPr algn="just"/>
            <a:endParaRPr lang="fr-FR" sz="2000" dirty="0">
              <a:latin typeface="Trebuchet MS" panose="020B0603020202020204" pitchFamily="34" charset="0"/>
            </a:endParaRPr>
          </a:p>
          <a:p>
            <a:pPr algn="just"/>
            <a:r>
              <a:rPr lang="fr-FR" sz="2000" dirty="0">
                <a:latin typeface="Trebuchet MS" panose="020B0603020202020204" pitchFamily="34" charset="0"/>
              </a:rPr>
              <a:t>Cette durée s'exprime en trimestres. </a:t>
            </a:r>
          </a:p>
          <a:p>
            <a:pPr algn="just"/>
            <a:endParaRPr lang="fr-FR" sz="2000" dirty="0">
              <a:latin typeface="Trebuchet MS" panose="020B0603020202020204" pitchFamily="34" charset="0"/>
            </a:endParaRPr>
          </a:p>
          <a:p>
            <a:pPr algn="just"/>
            <a:r>
              <a:rPr lang="fr-FR" sz="2000" dirty="0">
                <a:latin typeface="Trebuchet MS" panose="020B0603020202020204" pitchFamily="34" charset="0"/>
              </a:rPr>
              <a:t>On retient maximum 4 trimestres par an, tous régimes confondus</a:t>
            </a:r>
            <a:r>
              <a:rPr lang="fr-FR" sz="2000" dirty="0" smtClean="0">
                <a:latin typeface="Trebuchet MS" panose="020B0603020202020204" pitchFamily="34" charset="0"/>
              </a:rPr>
              <a:t>.</a:t>
            </a:r>
          </a:p>
          <a:p>
            <a:pPr algn="just"/>
            <a:endParaRPr lang="fr-FR" sz="2300" dirty="0">
              <a:latin typeface="Trebuchet MS" panose="020B0603020202020204" pitchFamily="34" charset="0"/>
            </a:endParaRPr>
          </a:p>
        </p:txBody>
      </p:sp>
    </p:spTree>
    <p:extLst>
      <p:ext uri="{BB962C8B-B14F-4D97-AF65-F5344CB8AC3E}">
        <p14:creationId xmlns:p14="http://schemas.microsoft.com/office/powerpoint/2010/main" val="739987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234153" y="546755"/>
            <a:ext cx="4392891"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L'immatriculation</a:t>
            </a:r>
          </a:p>
        </p:txBody>
      </p:sp>
      <p:sp>
        <p:nvSpPr>
          <p:cNvPr id="3" name="ZoneTexte 2"/>
          <p:cNvSpPr txBox="1"/>
          <p:nvPr/>
        </p:nvSpPr>
        <p:spPr>
          <a:xfrm>
            <a:off x="697584" y="1404593"/>
            <a:ext cx="8012783" cy="3693319"/>
          </a:xfrm>
          <a:prstGeom prst="rect">
            <a:avLst/>
          </a:prstGeom>
          <a:noFill/>
        </p:spPr>
        <p:txBody>
          <a:bodyPr wrap="square" rtlCol="0">
            <a:spAutoFit/>
          </a:bodyPr>
          <a:lstStyle/>
          <a:p>
            <a:pPr marL="342900" indent="-342900">
              <a:buFont typeface="Arial" panose="020B0604020202020204" pitchFamily="34" charset="0"/>
              <a:buChar char="•"/>
            </a:pPr>
            <a:endParaRPr lang="fr-FR" sz="2000" dirty="0" smtClean="0">
              <a:latin typeface="Trebuchet MS" panose="020B0603020202020204" pitchFamily="34" charset="0"/>
            </a:endParaRPr>
          </a:p>
          <a:p>
            <a:pPr marL="342900" indent="-342900">
              <a:buFont typeface="Arial" panose="020B0604020202020204" pitchFamily="34" charset="0"/>
              <a:buChar char="•"/>
            </a:pPr>
            <a:r>
              <a:rPr lang="fr-FR" sz="2000" dirty="0" smtClean="0">
                <a:latin typeface="Trebuchet MS" panose="020B0603020202020204" pitchFamily="34" charset="0"/>
              </a:rPr>
              <a:t>Procédure </a:t>
            </a:r>
            <a:r>
              <a:rPr lang="fr-FR" sz="2000" dirty="0">
                <a:latin typeface="Trebuchet MS" panose="020B0603020202020204" pitchFamily="34" charset="0"/>
              </a:rPr>
              <a:t>obligatoire </a:t>
            </a:r>
            <a:r>
              <a:rPr lang="fr-FR" sz="2000" dirty="0" smtClean="0">
                <a:latin typeface="Trebuchet MS" panose="020B0603020202020204" pitchFamily="34" charset="0"/>
              </a:rPr>
              <a:t>:</a:t>
            </a:r>
          </a:p>
          <a:p>
            <a:pPr marL="342900" indent="-342900">
              <a:buFont typeface="Arial" panose="020B0604020202020204" pitchFamily="34" charset="0"/>
              <a:buChar char="•"/>
            </a:pPr>
            <a:endParaRPr lang="fr-FR" sz="1000" dirty="0">
              <a:latin typeface="Trebuchet MS" panose="020B0603020202020204" pitchFamily="34" charset="0"/>
            </a:endParaRPr>
          </a:p>
          <a:p>
            <a:pPr algn="just"/>
            <a:r>
              <a:rPr lang="fr-FR" dirty="0">
                <a:latin typeface="Trebuchet MS" panose="020B0603020202020204" pitchFamily="34" charset="0"/>
              </a:rPr>
              <a:t>Pour toute collectivité qui emploie au moins un fonctionnaire permanent titulaire ou stagiaire soumis au statut de la fonction publique territoriale pour une durée minimale de 28 </a:t>
            </a:r>
            <a:r>
              <a:rPr lang="fr-FR" dirty="0" smtClean="0">
                <a:latin typeface="Trebuchet MS" panose="020B0603020202020204" pitchFamily="34" charset="0"/>
              </a:rPr>
              <a:t>heures* depuis </a:t>
            </a:r>
            <a:r>
              <a:rPr lang="fr-FR" dirty="0">
                <a:latin typeface="Trebuchet MS" panose="020B0603020202020204" pitchFamily="34" charset="0"/>
              </a:rPr>
              <a:t>le 1er janvier 2002</a:t>
            </a:r>
            <a:r>
              <a:rPr lang="fr-FR" dirty="0" smtClean="0">
                <a:latin typeface="Trebuchet MS" panose="020B0603020202020204" pitchFamily="34" charset="0"/>
              </a:rPr>
              <a:t>.</a:t>
            </a:r>
          </a:p>
          <a:p>
            <a:pPr algn="just"/>
            <a:endParaRPr lang="fr-FR" sz="2400" dirty="0">
              <a:latin typeface="Trebuchet MS" panose="020B0603020202020204" pitchFamily="34" charset="0"/>
            </a:endParaRPr>
          </a:p>
          <a:p>
            <a:pPr marL="342900" indent="-342900">
              <a:buFont typeface="Arial" panose="020B0604020202020204" pitchFamily="34" charset="0"/>
              <a:buChar char="•"/>
            </a:pPr>
            <a:r>
              <a:rPr lang="fr-FR" sz="2000" dirty="0" smtClean="0">
                <a:latin typeface="Trebuchet MS" panose="020B0603020202020204" pitchFamily="34" charset="0"/>
              </a:rPr>
              <a:t>Dématérialisée :</a:t>
            </a:r>
          </a:p>
          <a:p>
            <a:pPr marL="342900" indent="-342900">
              <a:buFont typeface="Arial" panose="020B0604020202020204" pitchFamily="34" charset="0"/>
              <a:buChar char="•"/>
            </a:pPr>
            <a:endParaRPr lang="fr-FR" sz="1000" dirty="0">
              <a:latin typeface="Trebuchet MS" panose="020B0603020202020204" pitchFamily="34" charset="0"/>
            </a:endParaRPr>
          </a:p>
          <a:p>
            <a:pPr algn="just"/>
            <a:r>
              <a:rPr lang="fr-FR" dirty="0">
                <a:latin typeface="Trebuchet MS" panose="020B0603020202020204" pitchFamily="34" charset="0"/>
              </a:rPr>
              <a:t>Depuis le 1er mars 2012, l'immatriculation est à réaliser via la plateforme de la Caisse des Dépôts et Consignations (CDC</a:t>
            </a:r>
            <a:r>
              <a:rPr lang="fr-FR" dirty="0" smtClean="0">
                <a:latin typeface="Trebuchet MS" panose="020B0603020202020204" pitchFamily="34" charset="0"/>
              </a:rPr>
              <a:t>).</a:t>
            </a:r>
          </a:p>
          <a:p>
            <a:pPr algn="just"/>
            <a:endParaRPr lang="fr-FR" sz="2000" dirty="0" smtClean="0">
              <a:latin typeface="Trebuchet MS" panose="020B0603020202020204" pitchFamily="34" charset="0"/>
            </a:endParaRPr>
          </a:p>
          <a:p>
            <a:pPr algn="just"/>
            <a:r>
              <a:rPr lang="fr-FR" sz="2000" dirty="0" smtClean="0">
                <a:latin typeface="Trebuchet MS" panose="020B0603020202020204" pitchFamily="34" charset="0"/>
              </a:rPr>
              <a:t>* </a:t>
            </a:r>
            <a:r>
              <a:rPr lang="fr-FR" dirty="0" smtClean="0">
                <a:latin typeface="Trebuchet MS" panose="020B0603020202020204" pitchFamily="34" charset="0"/>
              </a:rPr>
              <a:t>Cas particuliers des professeurs et assistants d’enseignement artistique</a:t>
            </a:r>
            <a:endParaRPr lang="fr-FR" dirty="0">
              <a:latin typeface="Trebuchet MS" panose="020B0603020202020204" pitchFamily="34" charset="0"/>
            </a:endParaRPr>
          </a:p>
        </p:txBody>
      </p:sp>
    </p:spTree>
    <p:extLst>
      <p:ext uri="{BB962C8B-B14F-4D97-AF65-F5344CB8AC3E}">
        <p14:creationId xmlns:p14="http://schemas.microsoft.com/office/powerpoint/2010/main" val="1567575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00619" y="236121"/>
            <a:ext cx="7749771" cy="5816977"/>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Allongement de la durée d’assurance</a:t>
            </a:r>
          </a:p>
          <a:p>
            <a:pPr algn="ctr"/>
            <a:endParaRPr lang="fr-FR" sz="2000" dirty="0" smtClean="0">
              <a:latin typeface="Trebuchet MS" panose="020B0603020202020204" pitchFamily="34" charset="0"/>
            </a:endParaRPr>
          </a:p>
          <a:p>
            <a:r>
              <a:rPr lang="fr-FR" dirty="0" smtClean="0">
                <a:latin typeface="Trebuchet MS" panose="020B0603020202020204" pitchFamily="34" charset="0"/>
                <a:sym typeface="Wingdings" panose="05000000000000000000" pitchFamily="2" charset="2"/>
              </a:rPr>
              <a:t>Augmentation d’un trimestre supplémentaire tous les 3 ans entre 2020 et 2035, pour les générations de 1958 à 1973</a:t>
            </a: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endParaRPr lang="fr-FR" sz="1600" dirty="0">
              <a:latin typeface="Trebuchet MS" panose="020B0603020202020204" pitchFamily="34" charset="0"/>
              <a:sym typeface="Wingdings" panose="05000000000000000000" pitchFamily="2" charset="2"/>
            </a:endParaRPr>
          </a:p>
          <a:p>
            <a:endParaRPr lang="fr-FR" sz="1600" dirty="0" smtClean="0">
              <a:latin typeface="Trebuchet MS" panose="020B0603020202020204" pitchFamily="34" charset="0"/>
              <a:sym typeface="Wingdings" panose="05000000000000000000" pitchFamily="2" charset="2"/>
            </a:endParaRPr>
          </a:p>
          <a:p>
            <a:r>
              <a:rPr lang="fr-FR" sz="1600" dirty="0" smtClean="0">
                <a:latin typeface="Trebuchet MS" panose="020B0603020202020204" pitchFamily="34" charset="0"/>
                <a:sym typeface="Wingdings" panose="05000000000000000000" pitchFamily="2" charset="2"/>
              </a:rPr>
              <a:t>- Application au 1</a:t>
            </a:r>
            <a:r>
              <a:rPr lang="fr-FR" sz="1600" baseline="30000" dirty="0" smtClean="0">
                <a:latin typeface="Trebuchet MS" panose="020B0603020202020204" pitchFamily="34" charset="0"/>
                <a:sym typeface="Wingdings" panose="05000000000000000000" pitchFamily="2" charset="2"/>
              </a:rPr>
              <a:t>er</a:t>
            </a:r>
            <a:r>
              <a:rPr lang="fr-FR" sz="1600" dirty="0" smtClean="0">
                <a:latin typeface="Trebuchet MS" panose="020B0603020202020204" pitchFamily="34" charset="0"/>
                <a:sym typeface="Wingdings" panose="05000000000000000000" pitchFamily="2" charset="2"/>
              </a:rPr>
              <a:t> janvier 2014</a:t>
            </a:r>
            <a:endParaRPr lang="fr-FR" sz="1600" dirty="0">
              <a:latin typeface="Trebuchet MS" panose="020B0603020202020204" pitchFamily="34" charset="0"/>
            </a:endParaRPr>
          </a:p>
        </p:txBody>
      </p:sp>
      <p:graphicFrame>
        <p:nvGraphicFramePr>
          <p:cNvPr id="286" name="Tableau 285"/>
          <p:cNvGraphicFramePr>
            <a:graphicFrameLocks noGrp="1"/>
          </p:cNvGraphicFramePr>
          <p:nvPr>
            <p:extLst>
              <p:ext uri="{D42A27DB-BD31-4B8C-83A1-F6EECF244321}">
                <p14:modId xmlns:p14="http://schemas.microsoft.com/office/powerpoint/2010/main" val="926533090"/>
              </p:ext>
            </p:extLst>
          </p:nvPr>
        </p:nvGraphicFramePr>
        <p:xfrm>
          <a:off x="1334586" y="1937811"/>
          <a:ext cx="5754370" cy="2967678"/>
        </p:xfrm>
        <a:graphic>
          <a:graphicData uri="http://schemas.openxmlformats.org/drawingml/2006/table">
            <a:tbl>
              <a:tblPr firstRow="1" firstCol="1" bandRow="1">
                <a:tableStyleId>{5C22544A-7EE6-4342-B048-85BDC9FD1C3A}</a:tableStyleId>
              </a:tblPr>
              <a:tblGrid>
                <a:gridCol w="2867758">
                  <a:extLst>
                    <a:ext uri="{9D8B030D-6E8A-4147-A177-3AD203B41FA5}">
                      <a16:colId xmlns:a16="http://schemas.microsoft.com/office/drawing/2014/main" xmlns="" val="20000"/>
                    </a:ext>
                  </a:extLst>
                </a:gridCol>
                <a:gridCol w="2886612">
                  <a:extLst>
                    <a:ext uri="{9D8B030D-6E8A-4147-A177-3AD203B41FA5}">
                      <a16:colId xmlns:a16="http://schemas.microsoft.com/office/drawing/2014/main" xmlns="" val="20001"/>
                    </a:ext>
                  </a:extLst>
                </a:gridCol>
              </a:tblGrid>
              <a:tr h="0">
                <a:tc>
                  <a:txBody>
                    <a:bodyPr/>
                    <a:lstStyle/>
                    <a:p>
                      <a:pPr algn="ctr">
                        <a:lnSpc>
                          <a:spcPct val="107000"/>
                        </a:lnSpc>
                        <a:spcAft>
                          <a:spcPts val="0"/>
                        </a:spcAft>
                      </a:pPr>
                      <a:r>
                        <a:rPr lang="fr-FR" sz="1400" dirty="0">
                          <a:effectLst/>
                        </a:rPr>
                        <a:t>Année de naissance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07000"/>
                        </a:lnSpc>
                        <a:spcAft>
                          <a:spcPts val="0"/>
                        </a:spcAft>
                      </a:pPr>
                      <a:r>
                        <a:rPr lang="fr-FR" sz="1400" dirty="0">
                          <a:effectLst/>
                        </a:rPr>
                        <a:t>Durée d’assurance et nombre de trimestres nécessaires pour obtenir une pension à taux plein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00"/>
                  </a:ext>
                </a:extLst>
              </a:tr>
              <a:tr h="0">
                <a:tc>
                  <a:txBody>
                    <a:bodyPr/>
                    <a:lstStyle/>
                    <a:p>
                      <a:pPr algn="ctr">
                        <a:lnSpc>
                          <a:spcPct val="107000"/>
                        </a:lnSpc>
                        <a:spcAft>
                          <a:spcPts val="0"/>
                        </a:spcAft>
                      </a:pPr>
                      <a:r>
                        <a:rPr lang="fr-FR" sz="1400" dirty="0">
                          <a:effectLst/>
                        </a:rPr>
                        <a:t>1952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a:effectLst/>
                        </a:rPr>
                        <a:t>164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04"/>
                  </a:ext>
                </a:extLst>
              </a:tr>
              <a:tr h="0">
                <a:tc>
                  <a:txBody>
                    <a:bodyPr/>
                    <a:lstStyle/>
                    <a:p>
                      <a:pPr algn="ctr">
                        <a:lnSpc>
                          <a:spcPct val="107000"/>
                        </a:lnSpc>
                        <a:spcAft>
                          <a:spcPts val="0"/>
                        </a:spcAft>
                      </a:pPr>
                      <a:r>
                        <a:rPr lang="fr-FR" sz="1400" dirty="0">
                          <a:effectLst/>
                        </a:rPr>
                        <a:t>1953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a:effectLst/>
                        </a:rPr>
                        <a:t>165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05"/>
                  </a:ext>
                </a:extLst>
              </a:tr>
              <a:tr h="0">
                <a:tc>
                  <a:txBody>
                    <a:bodyPr/>
                    <a:lstStyle/>
                    <a:p>
                      <a:pPr algn="ctr">
                        <a:lnSpc>
                          <a:spcPct val="107000"/>
                        </a:lnSpc>
                        <a:spcAft>
                          <a:spcPts val="0"/>
                        </a:spcAft>
                      </a:pPr>
                      <a:r>
                        <a:rPr lang="fr-FR" sz="1400" dirty="0">
                          <a:effectLst/>
                        </a:rPr>
                        <a:t>1954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smtClean="0">
                          <a:effectLst/>
                        </a:rPr>
                        <a:t>165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06"/>
                  </a:ext>
                </a:extLst>
              </a:tr>
              <a:tr h="0">
                <a:tc>
                  <a:txBody>
                    <a:bodyPr/>
                    <a:lstStyle/>
                    <a:p>
                      <a:pPr algn="ctr">
                        <a:lnSpc>
                          <a:spcPct val="107000"/>
                        </a:lnSpc>
                        <a:spcAft>
                          <a:spcPts val="0"/>
                        </a:spcAft>
                      </a:pPr>
                      <a:r>
                        <a:rPr lang="fr-FR" sz="1400" dirty="0" smtClean="0">
                          <a:effectLst/>
                        </a:rPr>
                        <a:t>1955 – 1956 - 1957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a:effectLst/>
                        </a:rPr>
                        <a:t>166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07"/>
                  </a:ext>
                </a:extLst>
              </a:tr>
              <a:tr h="0">
                <a:tc>
                  <a:txBody>
                    <a:bodyPr/>
                    <a:lstStyle/>
                    <a:p>
                      <a:pPr algn="ctr">
                        <a:lnSpc>
                          <a:spcPct val="107000"/>
                        </a:lnSpc>
                        <a:spcAft>
                          <a:spcPts val="0"/>
                        </a:spcAft>
                      </a:pPr>
                      <a:r>
                        <a:rPr lang="fr-FR" sz="1400" dirty="0" smtClean="0">
                          <a:effectLst/>
                        </a:rPr>
                        <a:t>1958 – 1959 - </a:t>
                      </a:r>
                      <a:r>
                        <a:rPr lang="fr-FR" sz="1400" dirty="0">
                          <a:effectLst/>
                        </a:rPr>
                        <a:t>1960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a:effectLst/>
                        </a:rPr>
                        <a:t>167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0"/>
                  </a:ext>
                </a:extLst>
              </a:tr>
              <a:tr h="0">
                <a:tc>
                  <a:txBody>
                    <a:bodyPr/>
                    <a:lstStyle/>
                    <a:p>
                      <a:pPr algn="ctr">
                        <a:lnSpc>
                          <a:spcPct val="107000"/>
                        </a:lnSpc>
                        <a:spcAft>
                          <a:spcPts val="0"/>
                        </a:spcAft>
                      </a:pPr>
                      <a:r>
                        <a:rPr lang="fr-FR" sz="1400" dirty="0" smtClean="0">
                          <a:effectLst/>
                        </a:rPr>
                        <a:t>1961 – 1962 - </a:t>
                      </a:r>
                      <a:r>
                        <a:rPr lang="fr-FR" sz="1400" dirty="0">
                          <a:effectLst/>
                        </a:rPr>
                        <a:t>1963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a:effectLst/>
                        </a:rPr>
                        <a:t>168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1"/>
                  </a:ext>
                </a:extLst>
              </a:tr>
              <a:tr h="0">
                <a:tc>
                  <a:txBody>
                    <a:bodyPr/>
                    <a:lstStyle/>
                    <a:p>
                      <a:pPr algn="ctr">
                        <a:lnSpc>
                          <a:spcPct val="107000"/>
                        </a:lnSpc>
                        <a:spcAft>
                          <a:spcPts val="0"/>
                        </a:spcAft>
                      </a:pPr>
                      <a:r>
                        <a:rPr lang="fr-FR" sz="1400" dirty="0" smtClean="0">
                          <a:effectLst/>
                        </a:rPr>
                        <a:t>1964 – 1965 – </a:t>
                      </a:r>
                      <a:r>
                        <a:rPr lang="fr-FR" sz="1400" dirty="0">
                          <a:effectLst/>
                        </a:rPr>
                        <a:t>1966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a:effectLst/>
                        </a:rPr>
                        <a:t>169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2"/>
                  </a:ext>
                </a:extLst>
              </a:tr>
              <a:tr h="0">
                <a:tc>
                  <a:txBody>
                    <a:bodyPr/>
                    <a:lstStyle/>
                    <a:p>
                      <a:pPr algn="ctr">
                        <a:lnSpc>
                          <a:spcPct val="107000"/>
                        </a:lnSpc>
                        <a:spcAft>
                          <a:spcPts val="0"/>
                        </a:spcAft>
                      </a:pPr>
                      <a:r>
                        <a:rPr lang="fr-FR" sz="1400" dirty="0" smtClean="0">
                          <a:effectLst/>
                        </a:rPr>
                        <a:t>1967 – 1698 – 1969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a:effectLst/>
                        </a:rPr>
                        <a:t>170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3"/>
                  </a:ext>
                </a:extLst>
              </a:tr>
              <a:tr h="0">
                <a:tc>
                  <a:txBody>
                    <a:bodyPr/>
                    <a:lstStyle/>
                    <a:p>
                      <a:pPr algn="ctr">
                        <a:lnSpc>
                          <a:spcPct val="107000"/>
                        </a:lnSpc>
                        <a:spcAft>
                          <a:spcPts val="0"/>
                        </a:spcAft>
                      </a:pPr>
                      <a:r>
                        <a:rPr lang="fr-FR" sz="1400" dirty="0" smtClean="0">
                          <a:effectLst/>
                        </a:rPr>
                        <a:t>1970 – 1971 – </a:t>
                      </a:r>
                      <a:r>
                        <a:rPr lang="fr-FR" sz="1400" dirty="0">
                          <a:effectLst/>
                        </a:rPr>
                        <a:t>1972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a:effectLst/>
                        </a:rPr>
                        <a:t>171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4"/>
                  </a:ext>
                </a:extLst>
              </a:tr>
              <a:tr h="0">
                <a:tc>
                  <a:txBody>
                    <a:bodyPr/>
                    <a:lstStyle/>
                    <a:p>
                      <a:pPr algn="ctr">
                        <a:lnSpc>
                          <a:spcPct val="107000"/>
                        </a:lnSpc>
                        <a:spcAft>
                          <a:spcPts val="0"/>
                        </a:spcAft>
                      </a:pPr>
                      <a:r>
                        <a:rPr lang="fr-FR" sz="1400" dirty="0">
                          <a:effectLst/>
                        </a:rPr>
                        <a:t>A partir de 1973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algn="ctr">
                        <a:lnSpc>
                          <a:spcPct val="107000"/>
                        </a:lnSpc>
                        <a:spcAft>
                          <a:spcPts val="0"/>
                        </a:spcAft>
                      </a:pPr>
                      <a:r>
                        <a:rPr lang="fr-FR" sz="1400" dirty="0">
                          <a:effectLst/>
                        </a:rPr>
                        <a:t>172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238434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975285" y="557066"/>
            <a:ext cx="5268478" cy="523220"/>
          </a:xfrm>
          <a:prstGeom prst="rect">
            <a:avLst/>
          </a:prstGeom>
          <a:noFill/>
        </p:spPr>
        <p:txBody>
          <a:bodyPr wrap="square" rtlCol="0">
            <a:spAutoFit/>
          </a:bodyPr>
          <a:lstStyle/>
          <a:p>
            <a:r>
              <a:rPr lang="fr-FR" sz="2800" dirty="0" smtClean="0">
                <a:solidFill>
                  <a:srgbClr val="CD1D2C"/>
                </a:solidFill>
                <a:latin typeface="Trebuchet MS" panose="020B0603020202020204" pitchFamily="34" charset="0"/>
              </a:rPr>
              <a:t>Le calcul de base de la pension</a:t>
            </a:r>
            <a:endParaRPr lang="fr-FR" sz="2800" dirty="0">
              <a:solidFill>
                <a:srgbClr val="CD1D2C"/>
              </a:solidFill>
              <a:latin typeface="Trebuchet MS" panose="020B0603020202020204" pitchFamily="34" charset="0"/>
            </a:endParaRPr>
          </a:p>
        </p:txBody>
      </p:sp>
      <p:sp>
        <p:nvSpPr>
          <p:cNvPr id="3" name="ZoneTexte 2"/>
          <p:cNvSpPr txBox="1"/>
          <p:nvPr/>
        </p:nvSpPr>
        <p:spPr>
          <a:xfrm>
            <a:off x="853126" y="1536569"/>
            <a:ext cx="7847813" cy="1631216"/>
          </a:xfrm>
          <a:prstGeom prst="rect">
            <a:avLst/>
          </a:prstGeom>
          <a:noFill/>
        </p:spPr>
        <p:txBody>
          <a:bodyPr wrap="square" rtlCol="0">
            <a:spAutoFit/>
          </a:bodyPr>
          <a:lstStyle/>
          <a:p>
            <a:pPr marL="342900" indent="-342900" algn="just">
              <a:buFont typeface="Arial" panose="020B0604020202020204" pitchFamily="34" charset="0"/>
              <a:buChar char="•"/>
            </a:pPr>
            <a:r>
              <a:rPr lang="fr-FR" sz="2000" dirty="0" smtClean="0">
                <a:latin typeface="Trebuchet MS" panose="020B0603020202020204" pitchFamily="34" charset="0"/>
              </a:rPr>
              <a:t>Les éléments de calcul de la pension</a:t>
            </a:r>
          </a:p>
          <a:p>
            <a:pPr marL="342900" indent="-342900" algn="just">
              <a:buFont typeface="Arial" panose="020B0604020202020204" pitchFamily="34" charset="0"/>
              <a:buChar char="•"/>
            </a:pPr>
            <a:r>
              <a:rPr lang="fr-FR" sz="2000" dirty="0" smtClean="0">
                <a:latin typeface="Trebuchet MS" panose="020B0603020202020204" pitchFamily="34" charset="0"/>
              </a:rPr>
              <a:t>Les trimestres liquidables</a:t>
            </a:r>
          </a:p>
          <a:p>
            <a:pPr marL="342900" indent="-342900" algn="just">
              <a:buFont typeface="Arial" panose="020B0604020202020204" pitchFamily="34" charset="0"/>
              <a:buChar char="•"/>
            </a:pPr>
            <a:r>
              <a:rPr lang="fr-FR" sz="2000" dirty="0" smtClean="0">
                <a:latin typeface="Trebuchet MS" panose="020B0603020202020204" pitchFamily="34" charset="0"/>
              </a:rPr>
              <a:t>Les bonifications</a:t>
            </a:r>
          </a:p>
          <a:p>
            <a:pPr marL="342900" indent="-342900" algn="just">
              <a:buFont typeface="Arial" panose="020B0604020202020204" pitchFamily="34" charset="0"/>
              <a:buChar char="•"/>
            </a:pPr>
            <a:r>
              <a:rPr lang="fr-FR" sz="2000" dirty="0" smtClean="0">
                <a:latin typeface="Trebuchet MS" panose="020B0603020202020204" pitchFamily="34" charset="0"/>
              </a:rPr>
              <a:t>Les trimestres requis</a:t>
            </a:r>
          </a:p>
          <a:p>
            <a:pPr marL="342900" indent="-342900" algn="just">
              <a:buFont typeface="Arial" panose="020B0604020202020204" pitchFamily="34" charset="0"/>
              <a:buChar char="•"/>
            </a:pPr>
            <a:r>
              <a:rPr lang="fr-FR" sz="2000" dirty="0" smtClean="0">
                <a:latin typeface="Trebuchet MS" panose="020B0603020202020204" pitchFamily="34" charset="0"/>
              </a:rPr>
              <a:t>Le pourcentage de pension</a:t>
            </a:r>
          </a:p>
        </p:txBody>
      </p:sp>
    </p:spTree>
    <p:extLst>
      <p:ext uri="{BB962C8B-B14F-4D97-AF65-F5344CB8AC3E}">
        <p14:creationId xmlns:p14="http://schemas.microsoft.com/office/powerpoint/2010/main" val="1497918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573518" y="263951"/>
            <a:ext cx="3883843"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Liquidation de pension</a:t>
            </a:r>
          </a:p>
        </p:txBody>
      </p:sp>
      <p:sp>
        <p:nvSpPr>
          <p:cNvPr id="3" name="ZoneTexte 2"/>
          <p:cNvSpPr txBox="1"/>
          <p:nvPr/>
        </p:nvSpPr>
        <p:spPr>
          <a:xfrm>
            <a:off x="725864" y="980388"/>
            <a:ext cx="8059917" cy="646331"/>
          </a:xfrm>
          <a:prstGeom prst="rect">
            <a:avLst/>
          </a:prstGeom>
          <a:noFill/>
        </p:spPr>
        <p:txBody>
          <a:bodyPr wrap="square" rtlCol="0">
            <a:spAutoFit/>
          </a:bodyPr>
          <a:lstStyle/>
          <a:p>
            <a:r>
              <a:rPr lang="fr-FR" dirty="0">
                <a:latin typeface="Trebuchet MS" panose="020B0603020202020204" pitchFamily="34" charset="0"/>
              </a:rPr>
              <a:t>L'ensemble des procédures qui aboutissent au calcul et au paiement des droits du retraité</a:t>
            </a:r>
          </a:p>
        </p:txBody>
      </p:sp>
      <p:pic>
        <p:nvPicPr>
          <p:cNvPr id="4" name="Image 3"/>
          <p:cNvPicPr>
            <a:picLocks noChangeAspect="1"/>
          </p:cNvPicPr>
          <p:nvPr/>
        </p:nvPicPr>
        <p:blipFill>
          <a:blip r:embed="rId3"/>
          <a:stretch>
            <a:fillRect/>
          </a:stretch>
        </p:blipFill>
        <p:spPr>
          <a:xfrm>
            <a:off x="1227121" y="1819936"/>
            <a:ext cx="6576636" cy="3706555"/>
          </a:xfrm>
          <a:prstGeom prst="rect">
            <a:avLst/>
          </a:prstGeom>
        </p:spPr>
      </p:pic>
    </p:spTree>
    <p:extLst>
      <p:ext uri="{BB962C8B-B14F-4D97-AF65-F5344CB8AC3E}">
        <p14:creationId xmlns:p14="http://schemas.microsoft.com/office/powerpoint/2010/main" val="1379964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233394" y="367646"/>
            <a:ext cx="2384981"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Bonifications</a:t>
            </a:r>
          </a:p>
        </p:txBody>
      </p:sp>
      <p:sp>
        <p:nvSpPr>
          <p:cNvPr id="3" name="ZoneTexte 2"/>
          <p:cNvSpPr txBox="1"/>
          <p:nvPr/>
        </p:nvSpPr>
        <p:spPr>
          <a:xfrm>
            <a:off x="772998" y="1018095"/>
            <a:ext cx="7871381" cy="646331"/>
          </a:xfrm>
          <a:prstGeom prst="rect">
            <a:avLst/>
          </a:prstGeom>
          <a:noFill/>
        </p:spPr>
        <p:txBody>
          <a:bodyPr wrap="square" rtlCol="0">
            <a:spAutoFit/>
          </a:bodyPr>
          <a:lstStyle/>
          <a:p>
            <a:r>
              <a:rPr lang="fr-FR" dirty="0">
                <a:latin typeface="Trebuchet MS" panose="020B0603020202020204" pitchFamily="34" charset="0"/>
              </a:rPr>
              <a:t>Supplément de trimestres qui </a:t>
            </a:r>
            <a:r>
              <a:rPr lang="fr-FR" dirty="0" smtClean="0">
                <a:latin typeface="Trebuchet MS" panose="020B0603020202020204" pitchFamily="34" charset="0"/>
              </a:rPr>
              <a:t>s'ajoutent </a:t>
            </a:r>
            <a:r>
              <a:rPr lang="fr-FR" dirty="0">
                <a:latin typeface="Trebuchet MS" panose="020B0603020202020204" pitchFamily="34" charset="0"/>
              </a:rPr>
              <a:t>aux services effectivement accomplis pour le calcul d'une pension</a:t>
            </a:r>
          </a:p>
        </p:txBody>
      </p:sp>
      <p:pic>
        <p:nvPicPr>
          <p:cNvPr id="4" name="Image 3"/>
          <p:cNvPicPr>
            <a:picLocks noChangeAspect="1"/>
          </p:cNvPicPr>
          <p:nvPr/>
        </p:nvPicPr>
        <p:blipFill>
          <a:blip r:embed="rId3"/>
          <a:stretch>
            <a:fillRect/>
          </a:stretch>
        </p:blipFill>
        <p:spPr>
          <a:xfrm>
            <a:off x="772998" y="1791655"/>
            <a:ext cx="7371761" cy="3864427"/>
          </a:xfrm>
          <a:prstGeom prst="rect">
            <a:avLst/>
          </a:prstGeom>
        </p:spPr>
      </p:pic>
    </p:spTree>
    <p:extLst>
      <p:ext uri="{BB962C8B-B14F-4D97-AF65-F5344CB8AC3E}">
        <p14:creationId xmlns:p14="http://schemas.microsoft.com/office/powerpoint/2010/main" val="3104846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07256" y="153169"/>
            <a:ext cx="6593682" cy="523220"/>
          </a:xfrm>
          <a:prstGeom prst="rect">
            <a:avLst/>
          </a:prstGeom>
          <a:noFill/>
        </p:spPr>
        <p:txBody>
          <a:bodyPr wrap="square" rtlCol="0">
            <a:spAutoFit/>
          </a:bodyPr>
          <a:lstStyle/>
          <a:p>
            <a:pPr algn="ctr"/>
            <a:r>
              <a:rPr lang="fr-FR" sz="2800" dirty="0">
                <a:solidFill>
                  <a:srgbClr val="CD1D2C"/>
                </a:solidFill>
                <a:latin typeface="Trebuchet MS" panose="020B0603020202020204" pitchFamily="34" charset="0"/>
              </a:rPr>
              <a:t>Bonifications pour </a:t>
            </a:r>
            <a:r>
              <a:rPr lang="fr-FR" sz="2800" dirty="0" smtClean="0">
                <a:solidFill>
                  <a:srgbClr val="CD1D2C"/>
                </a:solidFill>
                <a:latin typeface="Trebuchet MS" panose="020B0603020202020204" pitchFamily="34" charset="0"/>
              </a:rPr>
              <a:t>enfants</a:t>
            </a:r>
          </a:p>
        </p:txBody>
      </p:sp>
      <p:sp>
        <p:nvSpPr>
          <p:cNvPr id="3" name="ZoneTexte 2"/>
          <p:cNvSpPr txBox="1"/>
          <p:nvPr/>
        </p:nvSpPr>
        <p:spPr>
          <a:xfrm>
            <a:off x="606656" y="676389"/>
            <a:ext cx="7194882" cy="5733877"/>
          </a:xfrm>
          <a:prstGeom prst="rect">
            <a:avLst/>
          </a:prstGeom>
          <a:noFill/>
        </p:spPr>
        <p:txBody>
          <a:bodyPr wrap="square" rtlCol="0">
            <a:spAutoFit/>
          </a:bodyPr>
          <a:lstStyle/>
          <a:p>
            <a:r>
              <a:rPr lang="fr-FR" sz="2000" cap="small" dirty="0" smtClean="0"/>
              <a:t>Enfant </a:t>
            </a:r>
            <a:r>
              <a:rPr lang="fr-FR" sz="2000" cap="small" dirty="0"/>
              <a:t>né </a:t>
            </a:r>
            <a:r>
              <a:rPr lang="fr-FR" sz="2000" cap="small" dirty="0" smtClean="0"/>
              <a:t>AVANT 2004</a:t>
            </a:r>
          </a:p>
          <a:p>
            <a:pPr marL="342900" indent="-342900">
              <a:buFont typeface="Arial" panose="020B0604020202020204" pitchFamily="34" charset="0"/>
              <a:buChar char="•"/>
            </a:pPr>
            <a:endParaRPr lang="fr-FR" sz="1600" dirty="0" smtClean="0"/>
          </a:p>
          <a:p>
            <a:pPr marL="360000"/>
            <a:r>
              <a:rPr lang="fr-FR" sz="1600" dirty="0" smtClean="0"/>
              <a:t>Supplément de 4 trimestres par enfant qui s'ajoutent aux services effectivement accomplis pour le calcul d'une pension.</a:t>
            </a:r>
          </a:p>
          <a:p>
            <a:endParaRPr lang="fr-FR" sz="1400" dirty="0" smtClean="0"/>
          </a:p>
          <a:p>
            <a:pPr marL="342900" lvl="0" indent="-342900" defTabSz="914400">
              <a:lnSpc>
                <a:spcPct val="80000"/>
              </a:lnSpc>
              <a:spcBef>
                <a:spcPts val="600"/>
              </a:spcBef>
              <a:buSzPct val="70000"/>
              <a:buFont typeface="Wingdings" panose="05000000000000000000" pitchFamily="2" charset="2"/>
              <a:buChar char="Ø"/>
            </a:pPr>
            <a:r>
              <a:rPr lang="fr-FR" sz="1400" dirty="0" smtClean="0">
                <a:solidFill>
                  <a:prstClr val="black"/>
                </a:solidFill>
              </a:rPr>
              <a:t>La CNRACL est prioritaire sur le régime général pour l’attribution de la bonification pour enfants</a:t>
            </a:r>
          </a:p>
          <a:p>
            <a:pPr marL="342900" lvl="0" indent="-342900" defTabSz="914400">
              <a:lnSpc>
                <a:spcPct val="80000"/>
              </a:lnSpc>
              <a:spcBef>
                <a:spcPts val="600"/>
              </a:spcBef>
              <a:buSzPct val="70000"/>
              <a:buFont typeface="Wingdings" panose="05000000000000000000" pitchFamily="2" charset="2"/>
              <a:buChar char="Ø"/>
            </a:pPr>
            <a:r>
              <a:rPr lang="fr-FR" sz="1400" dirty="0" smtClean="0">
                <a:solidFill>
                  <a:prstClr val="black"/>
                </a:solidFill>
              </a:rPr>
              <a:t>Enfants nés AVANT le 01/01/2004 et AVANT l’entrée du fonctionnaire dans le régime CNRACL</a:t>
            </a:r>
          </a:p>
          <a:p>
            <a:pPr marL="342900" lvl="0" indent="-342900" defTabSz="914400">
              <a:lnSpc>
                <a:spcPct val="80000"/>
              </a:lnSpc>
              <a:spcBef>
                <a:spcPts val="600"/>
              </a:spcBef>
              <a:buSzPct val="70000"/>
              <a:buFont typeface="Wingdings" panose="05000000000000000000" pitchFamily="2" charset="2"/>
              <a:buChar char="Ø"/>
            </a:pPr>
            <a:r>
              <a:rPr lang="fr-FR" sz="1400" dirty="0" smtClean="0">
                <a:solidFill>
                  <a:prstClr val="black"/>
                </a:solidFill>
              </a:rPr>
              <a:t>Bonification de 4 trimestres par enfant prise en compte par la CNRACL si interruption d’activité ou réduction d’activité et au moins 1 trimestre d’activité ou 1 trimestre de chômage l’année de naissance de l’enfant (les trimestres AVPF « allocations vieillesse/parents au foyer » ne sont pas considérés comme des trimestres d’activité)</a:t>
            </a:r>
          </a:p>
          <a:p>
            <a:pPr marL="342900" lvl="0" indent="-342900" defTabSz="914400">
              <a:lnSpc>
                <a:spcPct val="80000"/>
              </a:lnSpc>
              <a:spcBef>
                <a:spcPts val="600"/>
              </a:spcBef>
              <a:buSzPct val="70000"/>
              <a:buFont typeface="Wingdings" panose="05000000000000000000" pitchFamily="2" charset="2"/>
              <a:buChar char="Ø"/>
            </a:pPr>
            <a:r>
              <a:rPr lang="fr-FR" sz="1400" dirty="0" smtClean="0">
                <a:solidFill>
                  <a:prstClr val="black"/>
                </a:solidFill>
              </a:rPr>
              <a:t>Pour l’interruption d’activité : congé de maternité, congé parental, congé de présence parentale, congé d’adoption ou disponibilité pour élever un enfant de moins de 8 ans → prise en compte des enfants légitimes, naturels ou adoptés (dont la prise en charge a débuté avant le 01/01/2004 et qui ont été élevés pendant 9 ans avant leur 21ème anniversaire), enfants du conjoint (élevés pendant au moins 9 ans par l’agent), enfants recueillis ou placés sous tutelle.</a:t>
            </a:r>
          </a:p>
          <a:p>
            <a:pPr marL="342900" lvl="0" indent="-342900" defTabSz="914400">
              <a:lnSpc>
                <a:spcPct val="80000"/>
              </a:lnSpc>
              <a:spcBef>
                <a:spcPts val="600"/>
              </a:spcBef>
              <a:buSzPct val="70000"/>
              <a:buFont typeface="Wingdings" panose="05000000000000000000" pitchFamily="2" charset="2"/>
              <a:buChar char="Ø"/>
            </a:pPr>
            <a:r>
              <a:rPr lang="fr-FR" sz="1400" dirty="0" smtClean="0">
                <a:solidFill>
                  <a:prstClr val="black"/>
                </a:solidFill>
              </a:rPr>
              <a:t>Pour la réduction d’activité : temps partiel de droit → seuls les enfants légitimes, naturels ou adoptés avant le 01/01/2004 y ouvrent droit </a:t>
            </a:r>
          </a:p>
          <a:p>
            <a:pPr marL="342900" lvl="0" indent="-342900" defTabSz="914400">
              <a:lnSpc>
                <a:spcPct val="80000"/>
              </a:lnSpc>
              <a:spcBef>
                <a:spcPts val="600"/>
              </a:spcBef>
              <a:buSzPct val="70000"/>
              <a:buFont typeface="Wingdings" panose="05000000000000000000" pitchFamily="2" charset="2"/>
              <a:buChar char="Ø"/>
            </a:pPr>
            <a:endParaRPr lang="fr-FR" sz="1400" dirty="0" smtClean="0">
              <a:solidFill>
                <a:prstClr val="black"/>
              </a:solidFill>
            </a:endParaRPr>
          </a:p>
          <a:p>
            <a:pPr lvl="0" algn="just" defTabSz="914400">
              <a:spcBef>
                <a:spcPts val="600"/>
              </a:spcBef>
              <a:buClr>
                <a:srgbClr val="FE8637"/>
              </a:buClr>
              <a:buSzPct val="70000"/>
            </a:pPr>
            <a:r>
              <a:rPr lang="fr-FR" sz="1200" i="1" dirty="0" smtClean="0">
                <a:solidFill>
                  <a:prstClr val="black"/>
                </a:solidFill>
              </a:rPr>
              <a:t>Dans le dossier de liquidation : onglet carrière « services CNRACL » ne pas oublier de rajouter le congé de maternité pour les femmes (minimum  2 mois au moment de la naissance de l’enfant). Pour les enfants nés durant une période travaillée au Régime Général, le calcul sera automatique si au moins 1 T d’activité dans l’année de naissance de l’enfant.</a:t>
            </a:r>
            <a:endParaRPr lang="fr-FR" sz="1200" i="1" dirty="0">
              <a:solidFill>
                <a:prstClr val="black"/>
              </a:solidFill>
            </a:endParaRPr>
          </a:p>
        </p:txBody>
      </p:sp>
      <p:sp>
        <p:nvSpPr>
          <p:cNvPr id="4" name="Flèche droite 3"/>
          <p:cNvSpPr/>
          <p:nvPr/>
        </p:nvSpPr>
        <p:spPr>
          <a:xfrm>
            <a:off x="250031" y="5840011"/>
            <a:ext cx="356625" cy="2393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0012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460396" y="414779"/>
            <a:ext cx="4468306"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Bonifications pour enfants</a:t>
            </a:r>
          </a:p>
        </p:txBody>
      </p:sp>
      <p:sp>
        <p:nvSpPr>
          <p:cNvPr id="3" name="ZoneTexte 2"/>
          <p:cNvSpPr txBox="1"/>
          <p:nvPr/>
        </p:nvSpPr>
        <p:spPr>
          <a:xfrm>
            <a:off x="423812" y="937999"/>
            <a:ext cx="8375374" cy="4785926"/>
          </a:xfrm>
          <a:prstGeom prst="rect">
            <a:avLst/>
          </a:prstGeom>
          <a:noFill/>
        </p:spPr>
        <p:txBody>
          <a:bodyPr wrap="square" rtlCol="0">
            <a:spAutoFit/>
          </a:bodyPr>
          <a:lstStyle/>
          <a:p>
            <a:endParaRPr lang="fr-FR" sz="1200" dirty="0">
              <a:latin typeface="Trebuchet MS" panose="020B0603020202020204" pitchFamily="34" charset="0"/>
            </a:endParaRPr>
          </a:p>
          <a:p>
            <a:pPr marL="342900" indent="-342900">
              <a:buFont typeface="Arial" panose="020B0604020202020204" pitchFamily="34" charset="0"/>
              <a:buChar char="•"/>
            </a:pPr>
            <a:endParaRPr lang="fr-FR" sz="600" dirty="0">
              <a:latin typeface="Trebuchet MS" panose="020B0603020202020204" pitchFamily="34" charset="0"/>
            </a:endParaRPr>
          </a:p>
          <a:p>
            <a:pPr>
              <a:buClr>
                <a:srgbClr val="F9423A"/>
              </a:buClr>
            </a:pPr>
            <a:r>
              <a:rPr lang="fr-FR" sz="2000" cap="small" dirty="0">
                <a:ea typeface="+mj-ea"/>
                <a:cs typeface="+mj-cs"/>
              </a:rPr>
              <a:t>Enfant né à compter du 01/01/2004 pendant la période de fonctionnaire :</a:t>
            </a:r>
            <a:endParaRPr lang="fr-FR" sz="2000" dirty="0"/>
          </a:p>
          <a:p>
            <a:pPr marL="274320" lvl="0" indent="-274320" defTabSz="914400">
              <a:spcBef>
                <a:spcPts val="600"/>
              </a:spcBef>
              <a:buClr>
                <a:srgbClr val="F9423A"/>
              </a:buClr>
              <a:buSzPct val="70000"/>
              <a:buFont typeface="Wingdings"/>
              <a:buChar char=""/>
            </a:pPr>
            <a:endParaRPr lang="fr-FR" sz="2000" dirty="0" smtClean="0">
              <a:solidFill>
                <a:prstClr val="black"/>
              </a:solidFill>
            </a:endParaRPr>
          </a:p>
          <a:p>
            <a:pPr defTabSz="914400">
              <a:spcBef>
                <a:spcPts val="600"/>
              </a:spcBef>
              <a:buClr>
                <a:srgbClr val="F9423A"/>
              </a:buClr>
              <a:buSzPct val="70000"/>
            </a:pPr>
            <a:r>
              <a:rPr lang="fr-FR" sz="1600" dirty="0" smtClean="0">
                <a:solidFill>
                  <a:prstClr val="black"/>
                </a:solidFill>
              </a:rPr>
              <a:t>Prise en compte gratuite des périodes d’interruption </a:t>
            </a:r>
            <a:r>
              <a:rPr lang="fr-FR" sz="1600" dirty="0">
                <a:solidFill>
                  <a:prstClr val="black"/>
                </a:solidFill>
              </a:rPr>
              <a:t>d’activité au titre du congé parental, d’un congé de présence parentale ou d’une disponibilité pour élever un enfant de moins de 8 </a:t>
            </a:r>
            <a:r>
              <a:rPr lang="fr-FR" sz="1600" dirty="0" smtClean="0">
                <a:solidFill>
                  <a:prstClr val="black"/>
                </a:solidFill>
              </a:rPr>
              <a:t>ans, jusqu’au à concurrence de 3 ans (12T) par enfant.</a:t>
            </a:r>
          </a:p>
          <a:p>
            <a:pPr defTabSz="914400">
              <a:spcBef>
                <a:spcPts val="600"/>
              </a:spcBef>
              <a:buClr>
                <a:srgbClr val="F9423A"/>
              </a:buClr>
              <a:buSzPct val="70000"/>
            </a:pPr>
            <a:endParaRPr lang="fr-FR" sz="1600" dirty="0" smtClean="0">
              <a:solidFill>
                <a:prstClr val="black"/>
              </a:solidFill>
            </a:endParaRPr>
          </a:p>
          <a:p>
            <a:pPr defTabSz="914400">
              <a:spcBef>
                <a:spcPts val="600"/>
              </a:spcBef>
              <a:buClr>
                <a:srgbClr val="F9423A"/>
              </a:buClr>
              <a:buSzPct val="70000"/>
            </a:pPr>
            <a:r>
              <a:rPr lang="fr-FR" sz="1600" dirty="0" smtClean="0">
                <a:solidFill>
                  <a:prstClr val="black"/>
                </a:solidFill>
              </a:rPr>
              <a:t>Prise en compte à temps plein en liquidation du temps de partiel de droit (50, 60, 70, 80%)</a:t>
            </a:r>
            <a:endParaRPr lang="fr-FR" sz="1600" dirty="0"/>
          </a:p>
          <a:p>
            <a:pPr marL="274320" lvl="0" indent="-274320" defTabSz="914400">
              <a:spcBef>
                <a:spcPts val="600"/>
              </a:spcBef>
              <a:buClr>
                <a:srgbClr val="F9423A"/>
              </a:buClr>
              <a:buSzPct val="70000"/>
              <a:buFont typeface="Wingdings"/>
              <a:buChar char=""/>
            </a:pPr>
            <a:endParaRPr lang="fr-FR" sz="1600" dirty="0" smtClean="0">
              <a:solidFill>
                <a:prstClr val="black"/>
              </a:solidFill>
            </a:endParaRPr>
          </a:p>
          <a:p>
            <a:pPr lvl="0" defTabSz="914400">
              <a:spcBef>
                <a:spcPts val="600"/>
              </a:spcBef>
              <a:buClr>
                <a:srgbClr val="F9423A"/>
              </a:buClr>
              <a:buSzPct val="70000"/>
            </a:pPr>
            <a:r>
              <a:rPr lang="fr-FR" sz="1600" dirty="0" smtClean="0">
                <a:solidFill>
                  <a:prstClr val="black"/>
                </a:solidFill>
              </a:rPr>
              <a:t>Majoration </a:t>
            </a:r>
            <a:r>
              <a:rPr lang="fr-FR" sz="1600" dirty="0">
                <a:solidFill>
                  <a:prstClr val="black"/>
                </a:solidFill>
              </a:rPr>
              <a:t>de la durée d’assurance de 2 trimestres pour les femmes fonctionnaires </a:t>
            </a:r>
            <a:r>
              <a:rPr lang="fr-FR" sz="1600" dirty="0" smtClean="0">
                <a:solidFill>
                  <a:prstClr val="black"/>
                </a:solidFill>
              </a:rPr>
              <a:t>:</a:t>
            </a:r>
          </a:p>
          <a:p>
            <a:pPr marL="285750" indent="-285750" defTabSz="914400">
              <a:spcBef>
                <a:spcPts val="600"/>
              </a:spcBef>
              <a:buSzPct val="70000"/>
              <a:buFont typeface="Wingdings" panose="05000000000000000000" pitchFamily="2" charset="2"/>
              <a:buChar char="Ø"/>
            </a:pPr>
            <a:r>
              <a:rPr lang="fr-FR" sz="1600" dirty="0" smtClean="0">
                <a:solidFill>
                  <a:prstClr val="black"/>
                </a:solidFill>
              </a:rPr>
              <a:t>Qui </a:t>
            </a:r>
            <a:r>
              <a:rPr lang="fr-FR" sz="1600" dirty="0">
                <a:solidFill>
                  <a:prstClr val="black"/>
                </a:solidFill>
              </a:rPr>
              <a:t>ont accouché depuis le 1</a:t>
            </a:r>
            <a:r>
              <a:rPr lang="fr-FR" sz="1600" baseline="30000" dirty="0">
                <a:solidFill>
                  <a:prstClr val="black"/>
                </a:solidFill>
              </a:rPr>
              <a:t>er</a:t>
            </a:r>
            <a:r>
              <a:rPr lang="fr-FR" sz="1600" dirty="0">
                <a:solidFill>
                  <a:prstClr val="black"/>
                </a:solidFill>
              </a:rPr>
              <a:t> janvier 2004 et après leur recrutement dans la </a:t>
            </a:r>
            <a:r>
              <a:rPr lang="fr-FR" sz="1600" dirty="0" smtClean="0">
                <a:solidFill>
                  <a:prstClr val="black"/>
                </a:solidFill>
              </a:rPr>
              <a:t>fonction publique et qui </a:t>
            </a:r>
            <a:r>
              <a:rPr lang="fr-FR" sz="1600" dirty="0">
                <a:solidFill>
                  <a:prstClr val="black"/>
                </a:solidFill>
              </a:rPr>
              <a:t>n’ont pas bénéficié pour le même enfant de la prise en compte des 6 mois ou plus pour interruption d’activité</a:t>
            </a:r>
            <a:endParaRPr lang="fr-FR" sz="1600"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p:txBody>
      </p:sp>
    </p:spTree>
    <p:extLst>
      <p:ext uri="{BB962C8B-B14F-4D97-AF65-F5344CB8AC3E}">
        <p14:creationId xmlns:p14="http://schemas.microsoft.com/office/powerpoint/2010/main" val="1883144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460396" y="414779"/>
            <a:ext cx="4468306"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Bonifications pour enfants</a:t>
            </a:r>
          </a:p>
        </p:txBody>
      </p:sp>
      <p:sp>
        <p:nvSpPr>
          <p:cNvPr id="3" name="ZoneTexte 2"/>
          <p:cNvSpPr txBox="1"/>
          <p:nvPr/>
        </p:nvSpPr>
        <p:spPr>
          <a:xfrm>
            <a:off x="423812" y="937999"/>
            <a:ext cx="8375374" cy="5370701"/>
          </a:xfrm>
          <a:prstGeom prst="rect">
            <a:avLst/>
          </a:prstGeom>
          <a:noFill/>
        </p:spPr>
        <p:txBody>
          <a:bodyPr wrap="square" rtlCol="0">
            <a:spAutoFit/>
          </a:bodyPr>
          <a:lstStyle/>
          <a:p>
            <a:endParaRPr lang="fr-FR" sz="1200" dirty="0">
              <a:latin typeface="Trebuchet MS" panose="020B0603020202020204" pitchFamily="34" charset="0"/>
            </a:endParaRPr>
          </a:p>
          <a:p>
            <a:pPr marL="342900" indent="-342900">
              <a:buFont typeface="Arial" panose="020B0604020202020204" pitchFamily="34" charset="0"/>
              <a:buChar char="•"/>
            </a:pPr>
            <a:endParaRPr lang="fr-FR" sz="600" dirty="0">
              <a:latin typeface="Trebuchet MS" panose="020B0603020202020204" pitchFamily="34" charset="0"/>
            </a:endParaRPr>
          </a:p>
          <a:p>
            <a:pPr>
              <a:buClr>
                <a:srgbClr val="F9423A"/>
              </a:buClr>
            </a:pPr>
            <a:r>
              <a:rPr lang="fr-FR" sz="2000" cap="small" dirty="0" smtClean="0">
                <a:ea typeface="+mj-ea"/>
                <a:cs typeface="+mj-cs"/>
              </a:rPr>
              <a:t>Exemple :</a:t>
            </a:r>
            <a:endParaRPr lang="fr-FR" sz="2000" dirty="0" smtClean="0"/>
          </a:p>
          <a:p>
            <a:pPr defTabSz="914400">
              <a:spcBef>
                <a:spcPts val="600"/>
              </a:spcBef>
              <a:buClr>
                <a:srgbClr val="F9423A"/>
              </a:buClr>
              <a:buSzPct val="70000"/>
            </a:pPr>
            <a:r>
              <a:rPr lang="fr-FR" sz="1600" dirty="0" smtClean="0">
                <a:solidFill>
                  <a:prstClr val="black"/>
                </a:solidFill>
              </a:rPr>
              <a:t>Un agent féminin accouche le 1</a:t>
            </a:r>
            <a:r>
              <a:rPr lang="fr-FR" sz="1600" baseline="30000" dirty="0" smtClean="0">
                <a:solidFill>
                  <a:prstClr val="black"/>
                </a:solidFill>
              </a:rPr>
              <a:t>er</a:t>
            </a:r>
            <a:r>
              <a:rPr lang="fr-FR" sz="1600" dirty="0" smtClean="0">
                <a:solidFill>
                  <a:prstClr val="black"/>
                </a:solidFill>
              </a:rPr>
              <a:t> février 2010. A la suite de son congé maternité, elle prend un congé parental du 1</a:t>
            </a:r>
            <a:r>
              <a:rPr lang="fr-FR" sz="1600" baseline="30000" dirty="0" smtClean="0">
                <a:solidFill>
                  <a:prstClr val="black"/>
                </a:solidFill>
              </a:rPr>
              <a:t>er</a:t>
            </a:r>
            <a:r>
              <a:rPr lang="fr-FR" sz="1600" dirty="0" smtClean="0">
                <a:solidFill>
                  <a:prstClr val="black"/>
                </a:solidFill>
              </a:rPr>
              <a:t> mai au 31 juillet 2010, puis bénéficie d’un temps partiel de droit à 80% du 1</a:t>
            </a:r>
            <a:r>
              <a:rPr lang="fr-FR" sz="1600" baseline="30000" dirty="0" smtClean="0">
                <a:solidFill>
                  <a:prstClr val="black"/>
                </a:solidFill>
              </a:rPr>
              <a:t>er</a:t>
            </a:r>
            <a:r>
              <a:rPr lang="fr-FR" sz="1600" dirty="0" smtClean="0">
                <a:solidFill>
                  <a:prstClr val="black"/>
                </a:solidFill>
              </a:rPr>
              <a:t> août 2010 au 31 juillet 2011.</a:t>
            </a:r>
          </a:p>
          <a:p>
            <a:pPr defTabSz="914400">
              <a:spcBef>
                <a:spcPts val="600"/>
              </a:spcBef>
              <a:buClr>
                <a:srgbClr val="F9423A"/>
              </a:buClr>
              <a:buSzPct val="70000"/>
            </a:pPr>
            <a:endParaRPr lang="fr-FR" sz="1600" dirty="0" smtClean="0">
              <a:solidFill>
                <a:prstClr val="black"/>
              </a:solidFill>
            </a:endParaRPr>
          </a:p>
          <a:p>
            <a:pPr defTabSz="914400">
              <a:spcBef>
                <a:spcPts val="600"/>
              </a:spcBef>
              <a:buClr>
                <a:srgbClr val="F9423A"/>
              </a:buClr>
              <a:buSzPct val="70000"/>
            </a:pPr>
            <a:r>
              <a:rPr lang="fr-FR" sz="1600" b="1" u="sng" dirty="0" smtClean="0">
                <a:solidFill>
                  <a:prstClr val="black"/>
                </a:solidFill>
              </a:rPr>
              <a:t>Pourra t’elle bénéficier d’une majoration de durée d’assurance (MDA) pour cet enfant?</a:t>
            </a:r>
            <a:endParaRPr lang="fr-FR" sz="1600" b="1" u="sng" dirty="0"/>
          </a:p>
          <a:p>
            <a:pPr marL="274320" lvl="0" indent="-274320" defTabSz="914400">
              <a:spcBef>
                <a:spcPts val="600"/>
              </a:spcBef>
              <a:buClr>
                <a:srgbClr val="F9423A"/>
              </a:buClr>
              <a:buSzPct val="70000"/>
              <a:buFont typeface="Wingdings"/>
              <a:buChar char=""/>
            </a:pPr>
            <a:endParaRPr lang="fr-FR" sz="1600" dirty="0" smtClean="0">
              <a:solidFill>
                <a:prstClr val="black"/>
              </a:solidFill>
            </a:endParaRPr>
          </a:p>
          <a:p>
            <a:pPr lvl="0" defTabSz="914400">
              <a:spcBef>
                <a:spcPts val="600"/>
              </a:spcBef>
              <a:buClr>
                <a:srgbClr val="F9423A"/>
              </a:buClr>
              <a:buSzPct val="70000"/>
            </a:pPr>
            <a:r>
              <a:rPr lang="fr-FR" sz="1600" dirty="0" smtClean="0">
                <a:solidFill>
                  <a:prstClr val="black"/>
                </a:solidFill>
              </a:rPr>
              <a:t>Durée du congé parental = </a:t>
            </a:r>
            <a:r>
              <a:rPr lang="fr-FR" sz="1600" u="sng" dirty="0" smtClean="0">
                <a:solidFill>
                  <a:prstClr val="black"/>
                </a:solidFill>
              </a:rPr>
              <a:t>3 mois </a:t>
            </a:r>
            <a:r>
              <a:rPr lang="fr-FR" sz="1600" dirty="0" smtClean="0">
                <a:solidFill>
                  <a:prstClr val="black"/>
                </a:solidFill>
              </a:rPr>
              <a:t>donc &lt; 6 mois</a:t>
            </a:r>
          </a:p>
          <a:p>
            <a:pPr lvl="0" defTabSz="914400">
              <a:spcBef>
                <a:spcPts val="600"/>
              </a:spcBef>
              <a:buClr>
                <a:srgbClr val="F9423A"/>
              </a:buClr>
              <a:buSzPct val="70000"/>
            </a:pPr>
            <a:r>
              <a:rPr lang="fr-FR" sz="1600" dirty="0" smtClean="0">
                <a:solidFill>
                  <a:prstClr val="black"/>
                </a:solidFill>
              </a:rPr>
              <a:t>Temps partiel de droit à 80% pendant 1 an </a:t>
            </a:r>
          </a:p>
          <a:p>
            <a:pPr lvl="0" defTabSz="914400">
              <a:spcBef>
                <a:spcPts val="600"/>
              </a:spcBef>
              <a:buClr>
                <a:srgbClr val="F9423A"/>
              </a:buClr>
              <a:buSzPct val="70000"/>
            </a:pPr>
            <a:r>
              <a:rPr lang="fr-FR" sz="1600" dirty="0" smtClean="0">
                <a:solidFill>
                  <a:prstClr val="black"/>
                </a:solidFill>
              </a:rPr>
              <a:t>Prise en compte gratuite par la CNRACL : 12 mois x 20% = 2,4 mois = </a:t>
            </a:r>
            <a:r>
              <a:rPr lang="fr-FR" sz="1600" u="sng" dirty="0" smtClean="0">
                <a:solidFill>
                  <a:prstClr val="black"/>
                </a:solidFill>
              </a:rPr>
              <a:t>2 mois 12 jours</a:t>
            </a:r>
            <a:endParaRPr lang="fr-FR" sz="1600" u="sng" dirty="0">
              <a:solidFill>
                <a:prstClr val="black"/>
              </a:solidFill>
            </a:endParaRPr>
          </a:p>
          <a:p>
            <a:pPr lvl="0" defTabSz="914400">
              <a:spcBef>
                <a:spcPts val="600"/>
              </a:spcBef>
              <a:buClr>
                <a:srgbClr val="F9423A"/>
              </a:buClr>
              <a:buSzPct val="70000"/>
            </a:pPr>
            <a:r>
              <a:rPr lang="fr-FR" sz="1600" dirty="0" smtClean="0">
                <a:solidFill>
                  <a:prstClr val="black"/>
                </a:solidFill>
              </a:rPr>
              <a:t>Cette femme obtiendra bien une MDA de 2 trimestres car son interruption de carrière est inférieure à 6 mois. </a:t>
            </a:r>
            <a:endParaRPr lang="fr-FR" sz="1600" dirty="0">
              <a:solidFill>
                <a:prstClr val="black"/>
              </a:solidFill>
            </a:endParaRPr>
          </a:p>
          <a:p>
            <a:pPr lvl="0" defTabSz="914400">
              <a:spcBef>
                <a:spcPts val="600"/>
              </a:spcBef>
              <a:buClr>
                <a:srgbClr val="F9423A"/>
              </a:buClr>
              <a:buSzPct val="70000"/>
            </a:pPr>
            <a:r>
              <a:rPr lang="fr-FR" sz="1600" dirty="0" smtClean="0">
                <a:solidFill>
                  <a:prstClr val="black"/>
                </a:solidFill>
                <a:latin typeface="Trebuchet MS" panose="020B0603020202020204" pitchFamily="34" charset="0"/>
              </a:rPr>
              <a:t>La durée totale prise en compte par la CNRACL sera : 5 mois 12 jours en constitution, liquidation et durée d’assurance.</a:t>
            </a:r>
            <a:endParaRPr lang="fr-FR" sz="1600"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p:txBody>
      </p:sp>
    </p:spTree>
    <p:extLst>
      <p:ext uri="{BB962C8B-B14F-4D97-AF65-F5344CB8AC3E}">
        <p14:creationId xmlns:p14="http://schemas.microsoft.com/office/powerpoint/2010/main" val="3701449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621505" y="751344"/>
            <a:ext cx="7993857" cy="6620274"/>
          </a:xfrm>
          <a:prstGeom prst="rect">
            <a:avLst/>
          </a:prstGeom>
        </p:spPr>
        <p:txBody>
          <a:bodyPr wrap="square">
            <a:spAutoFit/>
          </a:bodyPr>
          <a:lstStyle/>
          <a:p>
            <a:pPr algn="ctr">
              <a:buFont typeface="Arial" charset="0"/>
              <a:buNone/>
              <a:defRPr/>
            </a:pPr>
            <a:r>
              <a:rPr lang="fr-FR" altLang="fr-FR" sz="2800" dirty="0" smtClean="0">
                <a:solidFill>
                  <a:srgbClr val="CD1D2C"/>
                </a:solidFill>
                <a:latin typeface="Trebuchet MS" panose="020B0603020202020204" pitchFamily="34" charset="0"/>
              </a:rPr>
              <a:t>Les éléments de calcul de la pension</a:t>
            </a:r>
          </a:p>
          <a:p>
            <a:pPr algn="ctr">
              <a:buFont typeface="Arial" charset="0"/>
              <a:buNone/>
              <a:defRPr/>
            </a:pPr>
            <a:endParaRPr lang="fr-FR" dirty="0">
              <a:solidFill>
                <a:srgbClr val="F9423A"/>
              </a:solidFill>
              <a:latin typeface="Trebuchet MS" panose="020B0603020202020204" pitchFamily="34" charset="0"/>
            </a:endParaRPr>
          </a:p>
          <a:p>
            <a:pPr>
              <a:buFont typeface="Arial" charset="0"/>
              <a:buNone/>
              <a:defRPr/>
            </a:pPr>
            <a:r>
              <a:rPr lang="fr-FR" sz="1600" dirty="0"/>
              <a:t>Les paramètres de calcul</a:t>
            </a:r>
          </a:p>
          <a:p>
            <a:pPr marL="285750" indent="-285750">
              <a:buFont typeface="Wingdings" panose="05000000000000000000" pitchFamily="2" charset="2"/>
              <a:buChar char="Ø"/>
              <a:defRPr/>
            </a:pPr>
            <a:r>
              <a:rPr lang="fr-FR" sz="1600" dirty="0" smtClean="0"/>
              <a:t>Les </a:t>
            </a:r>
            <a:r>
              <a:rPr lang="fr-FR" sz="1600" dirty="0"/>
              <a:t>trimestres acquis</a:t>
            </a:r>
          </a:p>
          <a:p>
            <a:pPr marL="285750" indent="-285750">
              <a:buFont typeface="Wingdings" panose="05000000000000000000" pitchFamily="2" charset="2"/>
              <a:buChar char="Ø"/>
              <a:defRPr/>
            </a:pPr>
            <a:r>
              <a:rPr lang="fr-FR" sz="1600" dirty="0" smtClean="0"/>
              <a:t>Les </a:t>
            </a:r>
            <a:r>
              <a:rPr lang="fr-FR" sz="1600" dirty="0"/>
              <a:t>trimestres requis</a:t>
            </a:r>
          </a:p>
          <a:p>
            <a:pPr marL="285750" indent="-285750">
              <a:buFont typeface="Wingdings" panose="05000000000000000000" pitchFamily="2" charset="2"/>
              <a:buChar char="Ø"/>
              <a:defRPr/>
            </a:pPr>
            <a:r>
              <a:rPr lang="fr-FR" sz="1600" dirty="0" smtClean="0"/>
              <a:t>Le </a:t>
            </a:r>
            <a:r>
              <a:rPr lang="fr-FR" sz="1600" dirty="0"/>
              <a:t>traitement indiciaire brut détenu pendant au mois 6 mois</a:t>
            </a:r>
          </a:p>
          <a:p>
            <a:pPr marL="285750" indent="-285750">
              <a:buFont typeface="Wingdings" panose="05000000000000000000" pitchFamily="2" charset="2"/>
              <a:buChar char="Ø"/>
              <a:defRPr/>
            </a:pPr>
            <a:r>
              <a:rPr lang="fr-FR" sz="1600" dirty="0" smtClean="0"/>
              <a:t>La </a:t>
            </a:r>
            <a:r>
              <a:rPr lang="fr-FR" sz="1600" dirty="0"/>
              <a:t>durée d’assurance tous régimes </a:t>
            </a:r>
            <a:r>
              <a:rPr lang="fr-FR" sz="1600" dirty="0" smtClean="0"/>
              <a:t>confondus</a:t>
            </a:r>
          </a:p>
          <a:p>
            <a:pPr>
              <a:defRPr/>
            </a:pPr>
            <a:endParaRPr lang="fr-FR" sz="1600" dirty="0"/>
          </a:p>
          <a:p>
            <a:pPr>
              <a:buFont typeface="Arial" charset="0"/>
              <a:buNone/>
              <a:defRPr/>
            </a:pPr>
            <a:r>
              <a:rPr lang="fr-FR" sz="1600" dirty="0" smtClean="0"/>
              <a:t>La </a:t>
            </a:r>
            <a:r>
              <a:rPr lang="fr-FR" sz="1600" dirty="0"/>
              <a:t>formule de </a:t>
            </a:r>
            <a:r>
              <a:rPr lang="fr-FR" sz="1600" dirty="0" smtClean="0"/>
              <a:t>calcul</a:t>
            </a:r>
          </a:p>
          <a:p>
            <a:pPr algn="ctr">
              <a:buFont typeface="Arial" charset="0"/>
              <a:buNone/>
              <a:defRPr/>
            </a:pPr>
            <a:r>
              <a:rPr lang="fr-FR" sz="1600" dirty="0" smtClean="0"/>
              <a:t>Nombre de trimestres acquis CNRACL</a:t>
            </a:r>
          </a:p>
          <a:p>
            <a:pPr>
              <a:buFont typeface="Arial" charset="0"/>
              <a:buNone/>
              <a:defRPr/>
            </a:pPr>
            <a:r>
              <a:rPr lang="fr-FR" dirty="0" smtClean="0"/>
              <a:t>												   X </a:t>
            </a:r>
            <a:r>
              <a:rPr lang="fr-FR" dirty="0"/>
              <a:t>75%</a:t>
            </a:r>
          </a:p>
          <a:p>
            <a:pPr algn="ctr">
              <a:buFont typeface="Arial" charset="0"/>
              <a:buNone/>
              <a:defRPr/>
            </a:pPr>
            <a:r>
              <a:rPr lang="fr-FR" sz="1600" dirty="0" smtClean="0"/>
              <a:t>Nombre de trimestres requis</a:t>
            </a:r>
          </a:p>
          <a:p>
            <a:pPr lvl="0">
              <a:spcBef>
                <a:spcPct val="20000"/>
              </a:spcBef>
            </a:pPr>
            <a:r>
              <a:rPr lang="fr-FR" sz="1300" dirty="0" smtClean="0">
                <a:solidFill>
                  <a:srgbClr val="000000"/>
                </a:solidFill>
              </a:rPr>
              <a:t>Indice </a:t>
            </a:r>
            <a:r>
              <a:rPr lang="fr-FR" sz="1300" dirty="0">
                <a:solidFill>
                  <a:srgbClr val="000000"/>
                </a:solidFill>
              </a:rPr>
              <a:t>brut de l’agent </a:t>
            </a:r>
            <a:r>
              <a:rPr lang="fr-FR" sz="1300" u="sng" dirty="0">
                <a:solidFill>
                  <a:srgbClr val="000000"/>
                </a:solidFill>
              </a:rPr>
              <a:t>détenu pendant au moins 6 mois en qualité de titulaire </a:t>
            </a:r>
            <a:r>
              <a:rPr lang="fr-FR" sz="1300" dirty="0">
                <a:solidFill>
                  <a:srgbClr val="000000"/>
                </a:solidFill>
              </a:rPr>
              <a:t>(sauf pour les reclassements obligatoires, la condition des 6 mois n’est pas obligatoire, ex : reclassement au 01/01/2015 pour les agents de catégorie C)</a:t>
            </a:r>
          </a:p>
          <a:p>
            <a:pPr>
              <a:buFont typeface="Arial" charset="0"/>
              <a:buNone/>
              <a:defRPr/>
            </a:pPr>
            <a:endParaRPr lang="fr-FR" sz="1600" dirty="0" smtClean="0"/>
          </a:p>
          <a:p>
            <a:pPr>
              <a:buFont typeface="Arial" charset="0"/>
              <a:buNone/>
              <a:defRPr/>
            </a:pPr>
            <a:r>
              <a:rPr lang="fr-FR" sz="1600" dirty="0" smtClean="0"/>
              <a:t>La </a:t>
            </a:r>
            <a:r>
              <a:rPr lang="fr-FR" sz="1600" dirty="0"/>
              <a:t>pension est écrêtée à 75% du dernier traitement brut indiciaire</a:t>
            </a:r>
          </a:p>
          <a:p>
            <a:pPr>
              <a:buFont typeface="Arial" charset="0"/>
              <a:buNone/>
              <a:defRPr/>
            </a:pPr>
            <a:r>
              <a:rPr lang="fr-FR" sz="1600" dirty="0"/>
              <a:t>(80% </a:t>
            </a:r>
            <a:r>
              <a:rPr lang="fr-FR" sz="1600" dirty="0" smtClean="0"/>
              <a:t>maximum avec </a:t>
            </a:r>
            <a:r>
              <a:rPr lang="fr-FR" sz="1600" dirty="0"/>
              <a:t>les bonifications de services</a:t>
            </a:r>
            <a:r>
              <a:rPr lang="fr-FR" sz="1600" dirty="0" smtClean="0"/>
              <a:t>)</a:t>
            </a:r>
          </a:p>
          <a:p>
            <a:endParaRPr lang="fr-FR" sz="1600" dirty="0"/>
          </a:p>
          <a:p>
            <a:pPr marL="285750" indent="-285750">
              <a:buFont typeface="Arial" panose="020B0604020202020204" pitchFamily="34" charset="0"/>
              <a:buChar char="•"/>
            </a:pPr>
            <a:r>
              <a:rPr lang="fr-FR" sz="1600" dirty="0" smtClean="0"/>
              <a:t>Puis </a:t>
            </a:r>
            <a:r>
              <a:rPr lang="fr-FR" sz="1600" dirty="0"/>
              <a:t>comparaison avec le montant du minimum garanti si l’agent remplit les conditions</a:t>
            </a:r>
          </a:p>
          <a:p>
            <a:pPr marL="742950" lvl="1" indent="-285750">
              <a:buFont typeface="Wingdings" panose="05000000000000000000" pitchFamily="2" charset="2"/>
              <a:buChar char="Ø"/>
            </a:pPr>
            <a:endParaRPr lang="fr-FR" sz="1100" dirty="0">
              <a:latin typeface="Trebuchet MS" panose="020B0603020202020204" pitchFamily="34" charset="0"/>
            </a:endParaRPr>
          </a:p>
          <a:p>
            <a:pPr marL="742950" lvl="1" indent="-285750">
              <a:buFont typeface="Wingdings" panose="05000000000000000000" pitchFamily="2" charset="2"/>
              <a:buChar char="Ø"/>
            </a:pPr>
            <a:r>
              <a:rPr lang="fr-FR" sz="1600" dirty="0">
                <a:latin typeface="Trebuchet MS" panose="020B0603020202020204" pitchFamily="34" charset="0"/>
              </a:rPr>
              <a:t>Le montant le plus avantageux est versé à l’agent par la CNRACL</a:t>
            </a:r>
          </a:p>
          <a:p>
            <a:pPr>
              <a:buFont typeface="Arial" charset="0"/>
              <a:buNone/>
              <a:defRPr/>
            </a:pPr>
            <a:endParaRPr lang="fr-FR" dirty="0"/>
          </a:p>
          <a:p>
            <a:pPr>
              <a:buFont typeface="Arial" charset="0"/>
              <a:buNone/>
              <a:defRPr/>
            </a:pPr>
            <a:endParaRPr lang="fr-FR" dirty="0"/>
          </a:p>
        </p:txBody>
      </p:sp>
      <p:sp>
        <p:nvSpPr>
          <p:cNvPr id="3" name="Division 2"/>
          <p:cNvSpPr/>
          <p:nvPr/>
        </p:nvSpPr>
        <p:spPr>
          <a:xfrm>
            <a:off x="2525314" y="3580444"/>
            <a:ext cx="4186238" cy="45719"/>
          </a:xfrm>
          <a:prstGeom prst="mathDivid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578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063711" y="249131"/>
            <a:ext cx="3459637"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Calcul de la pension</a:t>
            </a:r>
          </a:p>
        </p:txBody>
      </p:sp>
      <p:sp>
        <p:nvSpPr>
          <p:cNvPr id="3" name="ZoneTexte 2"/>
          <p:cNvSpPr txBox="1"/>
          <p:nvPr/>
        </p:nvSpPr>
        <p:spPr>
          <a:xfrm>
            <a:off x="763571" y="999241"/>
            <a:ext cx="8059918" cy="5850832"/>
          </a:xfrm>
          <a:prstGeom prst="rect">
            <a:avLst/>
          </a:prstGeom>
          <a:noFill/>
        </p:spPr>
        <p:txBody>
          <a:bodyPr wrap="square" rtlCol="0">
            <a:spAutoFit/>
          </a:bodyPr>
          <a:lstStyle/>
          <a:p>
            <a:pPr marL="285750" lvl="0" indent="-285750" algn="just" defTabSz="914400">
              <a:spcBef>
                <a:spcPts val="600"/>
              </a:spcBef>
              <a:buSzPct val="70000"/>
              <a:buFont typeface="Wingdings"/>
              <a:buChar char="Ø"/>
            </a:pPr>
            <a:r>
              <a:rPr lang="fr-FR" dirty="0">
                <a:solidFill>
                  <a:prstClr val="black"/>
                </a:solidFill>
                <a:latin typeface="Arial"/>
              </a:rPr>
              <a:t>La durée d’assurance sert à déterminer le nombre de trimestres en fonction de l’année de naissance de la personne pour bénéficier du taux plein CNRACL (75%)  pour le calcul de la pension</a:t>
            </a:r>
          </a:p>
          <a:p>
            <a:pPr marL="742950" lvl="1" indent="-285750" algn="just" defTabSz="914400">
              <a:spcBef>
                <a:spcPts val="600"/>
              </a:spcBef>
              <a:buSzPct val="70000"/>
              <a:buFont typeface="Wingdings" panose="05000000000000000000" pitchFamily="2" charset="2"/>
              <a:buChar char="§"/>
            </a:pPr>
            <a:r>
              <a:rPr lang="fr-FR" dirty="0">
                <a:solidFill>
                  <a:prstClr val="black"/>
                </a:solidFill>
                <a:latin typeface="Arial"/>
              </a:rPr>
              <a:t>Rappel : pour avoir une pension CNRACL au taux maximum de 75% du dernier traitement brut, tous les trimestres doivent être CNRACL ex : un agent né en 1955 pourra bénéficier d’une pension calculée sur 75% de son dernier indice brut s’il justifie d’une carrière de 166 trimestres uniquement CNRACL.</a:t>
            </a:r>
          </a:p>
          <a:p>
            <a:pPr marL="285750" lvl="0" indent="-285750" algn="just" defTabSz="914400">
              <a:spcBef>
                <a:spcPts val="600"/>
              </a:spcBef>
              <a:buSzPct val="70000"/>
              <a:buFont typeface="Wingdings" panose="05000000000000000000" pitchFamily="2" charset="2"/>
              <a:buChar char="Ø"/>
            </a:pPr>
            <a:r>
              <a:rPr lang="fr-FR" dirty="0">
                <a:solidFill>
                  <a:prstClr val="black"/>
                </a:solidFill>
                <a:latin typeface="Arial"/>
              </a:rPr>
              <a:t>Seront pris en compte les trimestres des autres régimes : CARSAT, MSA…</a:t>
            </a:r>
          </a:p>
          <a:p>
            <a:pPr marL="285750" lvl="0" indent="-285750" algn="just" defTabSz="914400">
              <a:spcBef>
                <a:spcPts val="600"/>
              </a:spcBef>
              <a:buSzPct val="70000"/>
              <a:buFont typeface="Wingdings" panose="05000000000000000000" pitchFamily="2" charset="2"/>
              <a:buChar char="Ø"/>
            </a:pPr>
            <a:r>
              <a:rPr lang="fr-FR" dirty="0">
                <a:solidFill>
                  <a:prstClr val="black"/>
                </a:solidFill>
                <a:latin typeface="Arial"/>
              </a:rPr>
              <a:t>La durée d’assurance sert pour le calcul de la décote ou de la surcote</a:t>
            </a:r>
          </a:p>
          <a:p>
            <a:pPr lvl="0">
              <a:spcBef>
                <a:spcPct val="20000"/>
              </a:spcBef>
              <a:buClr>
                <a:srgbClr val="F9423A"/>
              </a:buClr>
            </a:pPr>
            <a:r>
              <a:rPr lang="fr-FR" sz="1600" b="1" u="sng" dirty="0">
                <a:solidFill>
                  <a:srgbClr val="000000"/>
                </a:solidFill>
                <a:latin typeface="Arial"/>
              </a:rPr>
              <a:t>La durée d’assurance</a:t>
            </a:r>
            <a:r>
              <a:rPr lang="fr-FR" sz="1600" dirty="0">
                <a:solidFill>
                  <a:srgbClr val="000000"/>
                </a:solidFill>
                <a:latin typeface="Arial"/>
              </a:rPr>
              <a:t> :</a:t>
            </a:r>
          </a:p>
          <a:p>
            <a:pPr lvl="0">
              <a:spcBef>
                <a:spcPct val="20000"/>
              </a:spcBef>
              <a:buClr>
                <a:srgbClr val="F9423A"/>
              </a:buClr>
            </a:pPr>
            <a:r>
              <a:rPr lang="fr-FR" sz="1600" dirty="0">
                <a:solidFill>
                  <a:srgbClr val="000000"/>
                </a:solidFill>
                <a:latin typeface="Arial"/>
              </a:rPr>
              <a:t>Éléments de la liquidation CNRACL</a:t>
            </a:r>
          </a:p>
          <a:p>
            <a:pPr lvl="0">
              <a:spcBef>
                <a:spcPct val="20000"/>
              </a:spcBef>
              <a:buClr>
                <a:srgbClr val="F9423A"/>
              </a:buClr>
            </a:pPr>
            <a:r>
              <a:rPr lang="fr-FR" sz="1600" dirty="0">
                <a:solidFill>
                  <a:srgbClr val="000000"/>
                </a:solidFill>
                <a:latin typeface="Arial"/>
              </a:rPr>
              <a:t>+ rachat des études supérieures (option 2)</a:t>
            </a:r>
          </a:p>
          <a:p>
            <a:pPr lvl="0">
              <a:spcBef>
                <a:spcPct val="20000"/>
              </a:spcBef>
              <a:buClr>
                <a:srgbClr val="F9423A"/>
              </a:buClr>
            </a:pPr>
            <a:r>
              <a:rPr lang="fr-FR" sz="1600" dirty="0">
                <a:solidFill>
                  <a:srgbClr val="000000"/>
                </a:solidFill>
                <a:latin typeface="Arial"/>
              </a:rPr>
              <a:t>+ majoration de la durée d’assurance de 2 T pour les enfants nés à compter du 01/01/2004</a:t>
            </a:r>
          </a:p>
          <a:p>
            <a:pPr lvl="0">
              <a:spcBef>
                <a:spcPct val="20000"/>
              </a:spcBef>
              <a:buClr>
                <a:srgbClr val="F9423A"/>
              </a:buClr>
            </a:pPr>
            <a:r>
              <a:rPr lang="fr-FR" sz="1600" dirty="0">
                <a:solidFill>
                  <a:srgbClr val="000000"/>
                </a:solidFill>
                <a:latin typeface="Arial"/>
              </a:rPr>
              <a:t>+ majoration pour enfant handicapé à 80% (1/10</a:t>
            </a:r>
            <a:r>
              <a:rPr lang="fr-FR" sz="1600" baseline="30000" dirty="0">
                <a:solidFill>
                  <a:srgbClr val="000000"/>
                </a:solidFill>
                <a:latin typeface="Arial"/>
              </a:rPr>
              <a:t>ème</a:t>
            </a:r>
            <a:r>
              <a:rPr lang="fr-FR" sz="1600" dirty="0">
                <a:solidFill>
                  <a:srgbClr val="000000"/>
                </a:solidFill>
                <a:latin typeface="Arial"/>
              </a:rPr>
              <a:t> de la période d’éducation jusqu’au 20 ans de l’enfant : 4 trimestres maximum)</a:t>
            </a:r>
          </a:p>
          <a:p>
            <a:pPr lvl="0">
              <a:spcBef>
                <a:spcPct val="20000"/>
              </a:spcBef>
              <a:buClr>
                <a:srgbClr val="F9423A"/>
              </a:buClr>
            </a:pPr>
            <a:r>
              <a:rPr lang="fr-FR" sz="1600" dirty="0">
                <a:solidFill>
                  <a:srgbClr val="000000"/>
                </a:solidFill>
                <a:latin typeface="Arial"/>
              </a:rPr>
              <a:t>+ trimestres des autres régimes dans la limite de 4 trimestres par an</a:t>
            </a:r>
          </a:p>
          <a:p>
            <a:endParaRPr lang="fr-FR" sz="1400" dirty="0">
              <a:latin typeface="Trebuchet MS" panose="020B0603020202020204" pitchFamily="34" charset="0"/>
            </a:endParaRPr>
          </a:p>
        </p:txBody>
      </p:sp>
    </p:spTree>
    <p:extLst>
      <p:ext uri="{BB962C8B-B14F-4D97-AF65-F5344CB8AC3E}">
        <p14:creationId xmlns:p14="http://schemas.microsoft.com/office/powerpoint/2010/main" val="2654822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620652" y="313425"/>
            <a:ext cx="3459637"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Calcul de la pension</a:t>
            </a:r>
          </a:p>
        </p:txBody>
      </p:sp>
      <p:sp>
        <p:nvSpPr>
          <p:cNvPr id="3" name="ZoneTexte 2"/>
          <p:cNvSpPr txBox="1"/>
          <p:nvPr/>
        </p:nvSpPr>
        <p:spPr>
          <a:xfrm>
            <a:off x="320511" y="999241"/>
            <a:ext cx="8059918" cy="5078313"/>
          </a:xfrm>
          <a:prstGeom prst="rect">
            <a:avLst/>
          </a:prstGeom>
          <a:noFill/>
        </p:spPr>
        <p:txBody>
          <a:bodyPr wrap="square" rtlCol="0">
            <a:spAutoFit/>
          </a:bodyPr>
          <a:lstStyle/>
          <a:p>
            <a:endParaRPr lang="fr-FR" sz="1600" dirty="0"/>
          </a:p>
          <a:p>
            <a:pPr algn="ctr"/>
            <a:r>
              <a:rPr lang="fr-FR" dirty="0"/>
              <a:t>La règle d’arrondi </a:t>
            </a:r>
            <a:endParaRPr lang="fr-FR" dirty="0" smtClean="0"/>
          </a:p>
          <a:p>
            <a:endParaRPr lang="fr-FR" sz="1600" dirty="0">
              <a:solidFill>
                <a:srgbClr val="000000"/>
              </a:solidFill>
              <a:latin typeface="Arial"/>
            </a:endParaRPr>
          </a:p>
          <a:p>
            <a:endParaRPr lang="fr-FR" sz="1600" dirty="0"/>
          </a:p>
          <a:p>
            <a:endParaRPr lang="fr-FR" sz="1600" dirty="0"/>
          </a:p>
          <a:p>
            <a:r>
              <a:rPr lang="fr-FR" sz="1600" dirty="0"/>
              <a:t>Le calcul en trimestres s’effectue sur la totalité </a:t>
            </a:r>
            <a:r>
              <a:rPr lang="fr-FR" sz="1600" b="1" dirty="0"/>
              <a:t>des services liquidables</a:t>
            </a:r>
            <a:r>
              <a:rPr lang="fr-FR" sz="1600" dirty="0"/>
              <a:t> </a:t>
            </a:r>
          </a:p>
          <a:p>
            <a:endParaRPr lang="fr-FR" sz="1600" dirty="0" smtClean="0">
              <a:solidFill>
                <a:srgbClr val="000000"/>
              </a:solidFill>
              <a:latin typeface="Arial"/>
            </a:endParaRPr>
          </a:p>
          <a:p>
            <a:endParaRPr lang="fr-FR" sz="1600" dirty="0"/>
          </a:p>
          <a:p>
            <a:endParaRPr lang="fr-FR" sz="1600" dirty="0"/>
          </a:p>
          <a:p>
            <a:r>
              <a:rPr lang="fr-FR" sz="1600" dirty="0"/>
              <a:t>La règle d’arrondi s’effectue au trimestre le plus proche </a:t>
            </a:r>
          </a:p>
          <a:p>
            <a:endParaRPr lang="fr-FR" sz="1600" dirty="0" smtClean="0">
              <a:solidFill>
                <a:srgbClr val="000000"/>
              </a:solidFill>
              <a:latin typeface="Arial"/>
            </a:endParaRPr>
          </a:p>
          <a:p>
            <a:endParaRPr lang="fr-FR" sz="1100" dirty="0">
              <a:solidFill>
                <a:srgbClr val="000000"/>
              </a:solidFill>
              <a:latin typeface="Arial" panose="020B0604020202020204" pitchFamily="34" charset="0"/>
            </a:endParaRPr>
          </a:p>
          <a:p>
            <a:endParaRPr lang="fr-FR" sz="1100" dirty="0">
              <a:latin typeface="Arial" panose="020B0604020202020204" pitchFamily="34" charset="0"/>
            </a:endParaRPr>
          </a:p>
          <a:p>
            <a:pPr marL="285750" indent="-285750">
              <a:buFont typeface="Wingdings" panose="05000000000000000000" pitchFamily="2" charset="2"/>
              <a:buChar char="§"/>
            </a:pPr>
            <a:r>
              <a:rPr lang="fr-FR" sz="1600" b="1" dirty="0"/>
              <a:t>360 jours </a:t>
            </a:r>
            <a:r>
              <a:rPr lang="fr-FR" sz="1600" b="1" dirty="0" smtClean="0">
                <a:latin typeface="Arial" panose="020B0604020202020204" pitchFamily="34" charset="0"/>
              </a:rPr>
              <a:t>						 </a:t>
            </a:r>
            <a:r>
              <a:rPr lang="fr-FR" sz="1600" dirty="0" smtClean="0">
                <a:latin typeface="Wingdings" panose="05000000000000000000" pitchFamily="2" charset="2"/>
              </a:rPr>
              <a:t> </a:t>
            </a:r>
            <a:r>
              <a:rPr lang="fr-FR" sz="1600" b="1" dirty="0"/>
              <a:t>4 trimestres </a:t>
            </a:r>
            <a:endParaRPr lang="fr-FR" sz="1600" b="1" dirty="0" smtClean="0"/>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r>
              <a:rPr lang="fr-FR" sz="1600" b="1" dirty="0" smtClean="0"/>
              <a:t>fraction </a:t>
            </a:r>
            <a:r>
              <a:rPr lang="fr-FR" sz="1600" b="1" dirty="0"/>
              <a:t>de trimestre ≥ à 45 </a:t>
            </a:r>
            <a:r>
              <a:rPr lang="fr-FR" sz="1600" b="1" dirty="0" smtClean="0"/>
              <a:t>jours </a:t>
            </a:r>
            <a:r>
              <a:rPr lang="fr-FR" sz="1600" b="1" dirty="0" smtClean="0">
                <a:latin typeface="Arial" panose="020B0604020202020204" pitchFamily="34" charset="0"/>
              </a:rPr>
              <a:t>  	 </a:t>
            </a:r>
            <a:r>
              <a:rPr lang="fr-FR" sz="1600" dirty="0" smtClean="0">
                <a:latin typeface="Wingdings" panose="05000000000000000000" pitchFamily="2" charset="2"/>
              </a:rPr>
              <a:t> </a:t>
            </a:r>
            <a:r>
              <a:rPr lang="fr-FR" sz="1600" b="1" dirty="0"/>
              <a:t>1 trimestre </a:t>
            </a:r>
            <a:endParaRPr lang="fr-FR" sz="1600" b="1" dirty="0" smtClean="0"/>
          </a:p>
          <a:p>
            <a:pPr marL="285750" indent="-285750">
              <a:buFont typeface="Wingdings" panose="05000000000000000000" pitchFamily="2" charset="2"/>
              <a:buChar char="§"/>
            </a:pPr>
            <a:endParaRPr lang="fr-FR" sz="1600" dirty="0">
              <a:latin typeface="Arial" panose="020B0604020202020204" pitchFamily="34" charset="0"/>
            </a:endParaRPr>
          </a:p>
          <a:p>
            <a:pPr marL="285750" indent="-285750">
              <a:buFont typeface="Wingdings" panose="05000000000000000000" pitchFamily="2" charset="2"/>
              <a:buChar char="§"/>
            </a:pPr>
            <a:r>
              <a:rPr lang="fr-FR" sz="1600" b="1" dirty="0" smtClean="0"/>
              <a:t>fraction </a:t>
            </a:r>
            <a:r>
              <a:rPr lang="fr-FR" sz="1600" b="1" dirty="0"/>
              <a:t>de trimestre </a:t>
            </a:r>
            <a:r>
              <a:rPr lang="fr-FR" sz="1600" b="1" dirty="0" smtClean="0"/>
              <a:t>&lt;</a:t>
            </a:r>
            <a:r>
              <a:rPr lang="fr-FR" sz="1600" dirty="0" smtClean="0"/>
              <a:t> </a:t>
            </a:r>
            <a:r>
              <a:rPr lang="fr-FR" sz="1600" b="1" dirty="0"/>
              <a:t>à 45 </a:t>
            </a:r>
            <a:r>
              <a:rPr lang="fr-FR" sz="1600" b="1" dirty="0" smtClean="0"/>
              <a:t>jours</a:t>
            </a:r>
            <a:r>
              <a:rPr lang="fr-FR" sz="1600" b="1" dirty="0" smtClean="0">
                <a:latin typeface="Arial" panose="020B0604020202020204" pitchFamily="34" charset="0"/>
              </a:rPr>
              <a:t>	 </a:t>
            </a:r>
            <a:r>
              <a:rPr lang="fr-FR" sz="1600" dirty="0">
                <a:latin typeface="Wingdings" panose="05000000000000000000" pitchFamily="2" charset="2"/>
              </a:rPr>
              <a:t> </a:t>
            </a:r>
            <a:r>
              <a:rPr lang="fr-FR" sz="1600" b="1" i="1" dirty="0"/>
              <a:t>négligée </a:t>
            </a:r>
            <a:endParaRPr lang="fr-FR" sz="1600" dirty="0"/>
          </a:p>
          <a:p>
            <a:endParaRPr lang="fr-FR" sz="1600" dirty="0">
              <a:solidFill>
                <a:srgbClr val="000000"/>
              </a:solidFill>
              <a:latin typeface="Arial"/>
            </a:endParaRPr>
          </a:p>
          <a:p>
            <a:endParaRPr lang="fr-FR" sz="1600" dirty="0" smtClean="0">
              <a:solidFill>
                <a:srgbClr val="000000"/>
              </a:solidFill>
              <a:latin typeface="Arial"/>
            </a:endParaRPr>
          </a:p>
          <a:p>
            <a:endParaRPr lang="fr-FR" sz="1400" dirty="0">
              <a:latin typeface="Trebuchet MS" panose="020B0603020202020204" pitchFamily="34" charset="0"/>
            </a:endParaRPr>
          </a:p>
        </p:txBody>
      </p:sp>
    </p:spTree>
    <p:extLst>
      <p:ext uri="{BB962C8B-B14F-4D97-AF65-F5344CB8AC3E}">
        <p14:creationId xmlns:p14="http://schemas.microsoft.com/office/powerpoint/2010/main" val="1993079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58140" y="546755"/>
            <a:ext cx="8564879" cy="830997"/>
          </a:xfrm>
          <a:prstGeom prst="rect">
            <a:avLst/>
          </a:prstGeom>
          <a:noFill/>
        </p:spPr>
        <p:txBody>
          <a:bodyPr wrap="square" rtlCol="0">
            <a:spAutoFit/>
          </a:bodyPr>
          <a:lstStyle/>
          <a:p>
            <a:pPr algn="ctr"/>
            <a:r>
              <a:rPr lang="fr-FR" sz="2400" dirty="0" smtClean="0">
                <a:solidFill>
                  <a:srgbClr val="CD1D2C"/>
                </a:solidFill>
                <a:latin typeface="Trebuchet MS" panose="020B0603020202020204" pitchFamily="34" charset="0"/>
              </a:rPr>
              <a:t>L'immatriculation de communes nouvelles ou de nouvelles Communautés de communes ou d’Agglomération</a:t>
            </a:r>
            <a:endParaRPr lang="fr-FR" sz="2400" dirty="0">
              <a:solidFill>
                <a:srgbClr val="CD1D2C"/>
              </a:solidFill>
              <a:latin typeface="Trebuchet MS" panose="020B0603020202020204" pitchFamily="34" charset="0"/>
            </a:endParaRPr>
          </a:p>
        </p:txBody>
      </p:sp>
      <p:sp>
        <p:nvSpPr>
          <p:cNvPr id="3" name="ZoneTexte 2"/>
          <p:cNvSpPr txBox="1"/>
          <p:nvPr/>
        </p:nvSpPr>
        <p:spPr>
          <a:xfrm>
            <a:off x="164184" y="1031047"/>
            <a:ext cx="8537856" cy="3170099"/>
          </a:xfrm>
          <a:prstGeom prst="rect">
            <a:avLst/>
          </a:prstGeom>
          <a:noFill/>
        </p:spPr>
        <p:txBody>
          <a:bodyPr wrap="square" rtlCol="0">
            <a:spAutoFit/>
          </a:bodyPr>
          <a:lstStyle/>
          <a:p>
            <a:pPr marL="342900" indent="-342900">
              <a:buFont typeface="Arial" panose="020B0604020202020204" pitchFamily="34" charset="0"/>
              <a:buChar char="•"/>
            </a:pPr>
            <a:endParaRPr lang="fr-FR" sz="2000" dirty="0" smtClean="0">
              <a:latin typeface="Trebuchet MS" panose="020B0603020202020204" pitchFamily="34" charset="0"/>
            </a:endParaRPr>
          </a:p>
          <a:p>
            <a:pPr marL="742950" lvl="1" indent="-285750">
              <a:buFont typeface="Wingdings" panose="05000000000000000000" pitchFamily="2" charset="2"/>
              <a:buChar char="Ø"/>
            </a:pPr>
            <a:r>
              <a:rPr lang="fr-FR" dirty="0" smtClean="0">
                <a:latin typeface="Trebuchet MS" panose="020B0603020202020204" pitchFamily="34" charset="0"/>
              </a:rPr>
              <a:t>Vous devez dans un 1</a:t>
            </a:r>
            <a:r>
              <a:rPr lang="fr-FR" baseline="30000" dirty="0" smtClean="0">
                <a:latin typeface="Trebuchet MS" panose="020B0603020202020204" pitchFamily="34" charset="0"/>
              </a:rPr>
              <a:t>er</a:t>
            </a:r>
            <a:r>
              <a:rPr lang="fr-FR" dirty="0" smtClean="0">
                <a:latin typeface="Trebuchet MS" panose="020B0603020202020204" pitchFamily="34" charset="0"/>
              </a:rPr>
              <a:t> temps faire une demande d’immatriculation en ligne sur le site de la CNRACL afin de permettre à la CNRACL de vous identifier en tant que nouvelle commune ou nouvel établissement.</a:t>
            </a:r>
          </a:p>
          <a:p>
            <a:pPr marL="742950" lvl="1" indent="-285750">
              <a:buFont typeface="Wingdings" panose="05000000000000000000" pitchFamily="2" charset="2"/>
              <a:buChar char="Ø"/>
            </a:pPr>
            <a:r>
              <a:rPr lang="fr-FR" dirty="0" smtClean="0">
                <a:latin typeface="Trebuchet MS" panose="020B0603020202020204" pitchFamily="34" charset="0"/>
              </a:rPr>
              <a:t>Sur votre espace employeur – vous devez aller sur « Immatriculation Affiliation » – Immatriculation des collectivités - formulaire d’immatriculation à transmettre à la CNRACL.</a:t>
            </a:r>
          </a:p>
          <a:p>
            <a:pPr marL="742950" lvl="1" indent="-285750">
              <a:buFont typeface="Wingdings" panose="05000000000000000000" pitchFamily="2" charset="2"/>
              <a:buChar char="Ø"/>
            </a:pPr>
            <a:r>
              <a:rPr lang="fr-FR" dirty="0" smtClean="0">
                <a:latin typeface="Trebuchet MS" panose="020B0603020202020204" pitchFamily="34" charset="0"/>
              </a:rPr>
              <a:t>Lorsque la CNRACL vous attribue un nouveau numéro d’immatriculation, vous pouvez alors procéder à la mutation de vos agents (mutation de masse partielle).</a:t>
            </a:r>
          </a:p>
          <a:p>
            <a:pPr lvl="1"/>
            <a:endParaRPr lang="fr-FR" dirty="0">
              <a:latin typeface="Trebuchet MS" panose="020B0603020202020204" pitchFamily="34" charset="0"/>
            </a:endParaRPr>
          </a:p>
        </p:txBody>
      </p:sp>
      <p:pic>
        <p:nvPicPr>
          <p:cNvPr id="5" name="Image 4"/>
          <p:cNvPicPr/>
          <p:nvPr/>
        </p:nvPicPr>
        <p:blipFill>
          <a:blip r:embed="rId3"/>
          <a:stretch>
            <a:fillRect/>
          </a:stretch>
        </p:blipFill>
        <p:spPr>
          <a:xfrm>
            <a:off x="988096" y="4191013"/>
            <a:ext cx="3362325" cy="2101215"/>
          </a:xfrm>
          <a:prstGeom prst="rect">
            <a:avLst/>
          </a:prstGeom>
        </p:spPr>
      </p:pic>
      <p:pic>
        <p:nvPicPr>
          <p:cNvPr id="7" name="Image 6"/>
          <p:cNvPicPr/>
          <p:nvPr/>
        </p:nvPicPr>
        <p:blipFill>
          <a:blip r:embed="rId4"/>
          <a:stretch>
            <a:fillRect/>
          </a:stretch>
        </p:blipFill>
        <p:spPr>
          <a:xfrm>
            <a:off x="4693918" y="4191013"/>
            <a:ext cx="3239135" cy="2101215"/>
          </a:xfrm>
          <a:prstGeom prst="rect">
            <a:avLst/>
          </a:prstGeom>
        </p:spPr>
      </p:pic>
    </p:spTree>
    <p:extLst>
      <p:ext uri="{BB962C8B-B14F-4D97-AF65-F5344CB8AC3E}">
        <p14:creationId xmlns:p14="http://schemas.microsoft.com/office/powerpoint/2010/main" val="4176551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063711" y="241987"/>
            <a:ext cx="3459637"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Calcul de la pension</a:t>
            </a:r>
          </a:p>
        </p:txBody>
      </p:sp>
      <p:sp>
        <p:nvSpPr>
          <p:cNvPr id="3" name="ZoneTexte 2"/>
          <p:cNvSpPr txBox="1"/>
          <p:nvPr/>
        </p:nvSpPr>
        <p:spPr>
          <a:xfrm>
            <a:off x="763571" y="999241"/>
            <a:ext cx="8059918" cy="3370153"/>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latin typeface="Trebuchet MS" panose="020B0603020202020204" pitchFamily="34" charset="0"/>
              </a:rPr>
              <a:t>Exemples de calcul de % de pension :</a:t>
            </a:r>
          </a:p>
          <a:p>
            <a:pPr lvl="1"/>
            <a:r>
              <a:rPr lang="fr-FR" dirty="0" smtClean="0">
                <a:latin typeface="Trebuchet MS" panose="020B0603020202020204" pitchFamily="34" charset="0"/>
              </a:rPr>
              <a:t>Avec un nombre de trimestres requis de 166T (agent né en 1955)</a:t>
            </a:r>
          </a:p>
          <a:p>
            <a:pPr marL="285750" indent="-285750">
              <a:buFont typeface="Arial" panose="020B0604020202020204" pitchFamily="34" charset="0"/>
              <a:buChar char="•"/>
            </a:pPr>
            <a:endParaRPr lang="fr-FR" sz="1000" dirty="0">
              <a:latin typeface="Trebuchet MS" panose="020B0603020202020204" pitchFamily="34" charset="0"/>
            </a:endParaRPr>
          </a:p>
          <a:p>
            <a:r>
              <a:rPr lang="fr-FR" sz="1600" dirty="0" smtClean="0">
                <a:latin typeface="Trebuchet MS" panose="020B0603020202020204" pitchFamily="34" charset="0"/>
              </a:rPr>
              <a:t>CAS N°1</a:t>
            </a:r>
          </a:p>
          <a:p>
            <a:pPr marL="285750" indent="-285750">
              <a:buFont typeface="Wingdings" panose="05000000000000000000" pitchFamily="2" charset="2"/>
              <a:buChar char="§"/>
            </a:pPr>
            <a:r>
              <a:rPr lang="fr-FR" sz="1600" dirty="0" smtClean="0">
                <a:latin typeface="Trebuchet MS" panose="020B0603020202020204" pitchFamily="34" charset="0"/>
              </a:rPr>
              <a:t>Services effectifs : 56T </a:t>
            </a:r>
          </a:p>
          <a:p>
            <a:pPr marL="285750" indent="-285750">
              <a:buFont typeface="Wingdings" panose="05000000000000000000" pitchFamily="2" charset="2"/>
              <a:buChar char="§"/>
            </a:pPr>
            <a:r>
              <a:rPr lang="fr-FR" sz="1600" dirty="0" smtClean="0">
                <a:latin typeface="Trebuchet MS" panose="020B0603020202020204" pitchFamily="34" charset="0"/>
              </a:rPr>
              <a:t>Calcul : </a:t>
            </a:r>
            <a:r>
              <a:rPr lang="fr-FR" sz="1600" u="sng" dirty="0" smtClean="0">
                <a:latin typeface="Trebuchet MS" panose="020B0603020202020204" pitchFamily="34" charset="0"/>
              </a:rPr>
              <a:t>56 x 75% </a:t>
            </a:r>
            <a:r>
              <a:rPr lang="fr-FR" sz="1600" dirty="0" smtClean="0">
                <a:latin typeface="Trebuchet MS" panose="020B0603020202020204" pitchFamily="34" charset="0"/>
              </a:rPr>
              <a:t>= 25,30%</a:t>
            </a:r>
            <a:endParaRPr lang="fr-FR" sz="1600" u="sng" dirty="0" smtClean="0">
              <a:latin typeface="Trebuchet MS" panose="020B0603020202020204" pitchFamily="34" charset="0"/>
            </a:endParaRPr>
          </a:p>
          <a:p>
            <a:r>
              <a:rPr lang="fr-FR" sz="1600" dirty="0">
                <a:latin typeface="Trebuchet MS" panose="020B0603020202020204" pitchFamily="34" charset="0"/>
              </a:rPr>
              <a:t> </a:t>
            </a:r>
            <a:r>
              <a:rPr lang="fr-FR" sz="1600" dirty="0" smtClean="0">
                <a:latin typeface="Trebuchet MS" panose="020B0603020202020204" pitchFamily="34" charset="0"/>
              </a:rPr>
              <a:t>                  166</a:t>
            </a:r>
          </a:p>
          <a:p>
            <a:endParaRPr lang="fr-FR" sz="700" dirty="0">
              <a:latin typeface="Trebuchet MS" panose="020B0603020202020204" pitchFamily="34" charset="0"/>
            </a:endParaRPr>
          </a:p>
          <a:p>
            <a:r>
              <a:rPr lang="fr-FR" sz="1600" dirty="0">
                <a:latin typeface="Trebuchet MS" panose="020B0603020202020204" pitchFamily="34" charset="0"/>
              </a:rPr>
              <a:t>CAS </a:t>
            </a:r>
            <a:r>
              <a:rPr lang="fr-FR" sz="1600" dirty="0" smtClean="0">
                <a:latin typeface="Trebuchet MS" panose="020B0603020202020204" pitchFamily="34" charset="0"/>
              </a:rPr>
              <a:t>N°2</a:t>
            </a:r>
            <a:endParaRPr lang="fr-FR" sz="1600" dirty="0">
              <a:latin typeface="Trebuchet MS" panose="020B0603020202020204" pitchFamily="34" charset="0"/>
            </a:endParaRPr>
          </a:p>
          <a:p>
            <a:pPr marL="285750" indent="-285750">
              <a:buFont typeface="Wingdings" panose="05000000000000000000" pitchFamily="2" charset="2"/>
              <a:buChar char="§"/>
            </a:pPr>
            <a:r>
              <a:rPr lang="fr-FR" sz="1600" dirty="0">
                <a:latin typeface="Trebuchet MS" panose="020B0603020202020204" pitchFamily="34" charset="0"/>
              </a:rPr>
              <a:t>Services effectifs : </a:t>
            </a:r>
            <a:r>
              <a:rPr lang="fr-FR" sz="1600" dirty="0" smtClean="0">
                <a:latin typeface="Trebuchet MS" panose="020B0603020202020204" pitchFamily="34" charset="0"/>
              </a:rPr>
              <a:t>166T </a:t>
            </a:r>
          </a:p>
          <a:p>
            <a:pPr marL="285750" indent="-285750">
              <a:buFont typeface="Wingdings" panose="05000000000000000000" pitchFamily="2" charset="2"/>
              <a:buChar char="§"/>
            </a:pPr>
            <a:r>
              <a:rPr lang="fr-FR" sz="1600" dirty="0" smtClean="0">
                <a:latin typeface="Trebuchet MS" panose="020B0603020202020204" pitchFamily="34" charset="0"/>
              </a:rPr>
              <a:t>Bonifications : 6T</a:t>
            </a:r>
            <a:endParaRPr lang="fr-FR" sz="1600" dirty="0">
              <a:latin typeface="Trebuchet MS" panose="020B0603020202020204" pitchFamily="34" charset="0"/>
            </a:endParaRPr>
          </a:p>
          <a:p>
            <a:pPr marL="285750" indent="-285750">
              <a:buFont typeface="Wingdings" panose="05000000000000000000" pitchFamily="2" charset="2"/>
              <a:buChar char="§"/>
            </a:pPr>
            <a:r>
              <a:rPr lang="fr-FR" sz="1600" dirty="0">
                <a:latin typeface="Trebuchet MS" panose="020B0603020202020204" pitchFamily="34" charset="0"/>
              </a:rPr>
              <a:t>Calcul : </a:t>
            </a:r>
            <a:r>
              <a:rPr lang="fr-FR" sz="1600" u="sng" dirty="0" smtClean="0">
                <a:latin typeface="Trebuchet MS" panose="020B0603020202020204" pitchFamily="34" charset="0"/>
              </a:rPr>
              <a:t>172 x 75</a:t>
            </a:r>
            <a:r>
              <a:rPr lang="fr-FR" sz="1600" u="sng" dirty="0">
                <a:latin typeface="Trebuchet MS" panose="020B0603020202020204" pitchFamily="34" charset="0"/>
              </a:rPr>
              <a:t>% </a:t>
            </a:r>
            <a:r>
              <a:rPr lang="fr-FR" sz="1600" dirty="0">
                <a:latin typeface="Trebuchet MS" panose="020B0603020202020204" pitchFamily="34" charset="0"/>
              </a:rPr>
              <a:t>= </a:t>
            </a:r>
            <a:r>
              <a:rPr lang="fr-FR" sz="1600" dirty="0" smtClean="0">
                <a:latin typeface="Trebuchet MS" panose="020B0603020202020204" pitchFamily="34" charset="0"/>
              </a:rPr>
              <a:t>77,71%</a:t>
            </a:r>
            <a:endParaRPr lang="fr-FR" sz="1600" u="sng" dirty="0">
              <a:latin typeface="Trebuchet MS" panose="020B0603020202020204" pitchFamily="34" charset="0"/>
            </a:endParaRPr>
          </a:p>
          <a:p>
            <a:r>
              <a:rPr lang="fr-FR" sz="1600" dirty="0">
                <a:latin typeface="Trebuchet MS" panose="020B0603020202020204" pitchFamily="34" charset="0"/>
              </a:rPr>
              <a:t>                 </a:t>
            </a:r>
            <a:r>
              <a:rPr lang="fr-FR" sz="1600" dirty="0" smtClean="0">
                <a:latin typeface="Trebuchet MS" panose="020B0603020202020204" pitchFamily="34" charset="0"/>
              </a:rPr>
              <a:t>   </a:t>
            </a:r>
            <a:r>
              <a:rPr lang="fr-FR" sz="1600" dirty="0">
                <a:latin typeface="Trebuchet MS" panose="020B0603020202020204" pitchFamily="34" charset="0"/>
              </a:rPr>
              <a:t>166</a:t>
            </a:r>
          </a:p>
          <a:p>
            <a:endParaRPr lang="fr-FR" sz="1400" dirty="0">
              <a:latin typeface="Trebuchet MS" panose="020B0603020202020204" pitchFamily="34" charset="0"/>
            </a:endParaRPr>
          </a:p>
        </p:txBody>
      </p:sp>
    </p:spTree>
    <p:extLst>
      <p:ext uri="{BB962C8B-B14F-4D97-AF65-F5344CB8AC3E}">
        <p14:creationId xmlns:p14="http://schemas.microsoft.com/office/powerpoint/2010/main" val="953983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829559" y="697583"/>
            <a:ext cx="7588578" cy="5432256"/>
          </a:xfrm>
          <a:prstGeom prst="rect">
            <a:avLst/>
          </a:prstGeom>
          <a:noFill/>
        </p:spPr>
        <p:txBody>
          <a:bodyPr wrap="square" rtlCol="0">
            <a:spAutoFit/>
          </a:bodyPr>
          <a:lstStyle/>
          <a:p>
            <a:pPr algn="ctr">
              <a:defRPr/>
            </a:pPr>
            <a:r>
              <a:rPr lang="fr-FR" sz="2800" dirty="0">
                <a:solidFill>
                  <a:srgbClr val="CD1D2C"/>
                </a:solidFill>
                <a:latin typeface="Trebuchet MS" panose="020B0603020202020204" pitchFamily="34" charset="0"/>
              </a:rPr>
              <a:t>Décote-surcote</a:t>
            </a:r>
          </a:p>
          <a:p>
            <a:pPr marL="285750" indent="-285750">
              <a:buFont typeface="Arial" panose="020B0604020202020204" pitchFamily="34" charset="0"/>
              <a:buChar char="•"/>
            </a:pPr>
            <a:endParaRPr lang="fr-FR" dirty="0" smtClean="0">
              <a:latin typeface="Trebuchet MS" panose="020B0603020202020204" pitchFamily="34" charset="0"/>
            </a:endParaRPr>
          </a:p>
          <a:p>
            <a:pPr marL="285750" indent="-285750">
              <a:buFont typeface="Arial" panose="020B0604020202020204" pitchFamily="34" charset="0"/>
              <a:buChar char="•"/>
            </a:pPr>
            <a:r>
              <a:rPr lang="fr-FR" dirty="0" smtClean="0">
                <a:latin typeface="Trebuchet MS" panose="020B0603020202020204" pitchFamily="34" charset="0"/>
              </a:rPr>
              <a:t>Le </a:t>
            </a:r>
            <a:r>
              <a:rPr lang="fr-FR" dirty="0">
                <a:latin typeface="Trebuchet MS" panose="020B0603020202020204" pitchFamily="34" charset="0"/>
              </a:rPr>
              <a:t>coefficient de minoration ou décote </a:t>
            </a:r>
            <a:r>
              <a:rPr lang="fr-FR" dirty="0" smtClean="0">
                <a:latin typeface="Trebuchet MS" panose="020B0603020202020204" pitchFamily="34" charset="0"/>
              </a:rPr>
              <a:t>:</a:t>
            </a:r>
          </a:p>
          <a:p>
            <a:pPr marL="285750" indent="-285750">
              <a:buFont typeface="Arial" panose="020B0604020202020204" pitchFamily="34" charset="0"/>
              <a:buChar char="•"/>
            </a:pPr>
            <a:endParaRPr lang="fr-FR" sz="1000" dirty="0">
              <a:latin typeface="Trebuchet MS" panose="020B0603020202020204" pitchFamily="34" charset="0"/>
            </a:endParaRPr>
          </a:p>
          <a:p>
            <a:pPr algn="just"/>
            <a:r>
              <a:rPr lang="fr-FR" sz="1600" dirty="0" smtClean="0">
                <a:latin typeface="Trebuchet MS" panose="020B0603020202020204" pitchFamily="34" charset="0"/>
              </a:rPr>
              <a:t>Minore </a:t>
            </a:r>
            <a:r>
              <a:rPr lang="fr-FR" sz="1600" dirty="0">
                <a:latin typeface="Trebuchet MS" panose="020B0603020202020204" pitchFamily="34" charset="0"/>
              </a:rPr>
              <a:t>le montant de la pension quand la durée d'assurance est &lt; au nombre de trimestres nécessaires pour obtenir une pension à taux plein. </a:t>
            </a:r>
            <a:r>
              <a:rPr lang="fr-FR" sz="1600" dirty="0" smtClean="0">
                <a:latin typeface="Trebuchet MS" panose="020B0603020202020204" pitchFamily="34" charset="0"/>
              </a:rPr>
              <a:t>Le nombre de trimestres manquants est plafonné à 20T.</a:t>
            </a:r>
          </a:p>
          <a:p>
            <a:endParaRPr lang="fr-FR" sz="700" dirty="0">
              <a:latin typeface="Trebuchet MS" panose="020B0603020202020204" pitchFamily="34" charset="0"/>
            </a:endParaRPr>
          </a:p>
          <a:p>
            <a:r>
              <a:rPr lang="fr-FR" sz="1600" dirty="0">
                <a:latin typeface="Trebuchet MS" panose="020B0603020202020204" pitchFamily="34" charset="0"/>
              </a:rPr>
              <a:t>Il varie de 0,75 à 1,25% par </a:t>
            </a:r>
            <a:r>
              <a:rPr lang="fr-FR" sz="1600" dirty="0" smtClean="0">
                <a:latin typeface="Trebuchet MS" panose="020B0603020202020204" pitchFamily="34" charset="0"/>
              </a:rPr>
              <a:t>trimestre manquant.</a:t>
            </a:r>
          </a:p>
          <a:p>
            <a:endParaRPr lang="fr-FR" sz="700" dirty="0">
              <a:latin typeface="Trebuchet MS" panose="020B0603020202020204" pitchFamily="34" charset="0"/>
            </a:endParaRPr>
          </a:p>
          <a:p>
            <a:r>
              <a:rPr lang="fr-FR" sz="1600" dirty="0">
                <a:latin typeface="Trebuchet MS" panose="020B0603020202020204" pitchFamily="34" charset="0"/>
              </a:rPr>
              <a:t>Ce coefficient n'est pas appliqué au fonctionnaire </a:t>
            </a:r>
            <a:r>
              <a:rPr lang="fr-FR" sz="1600" dirty="0" smtClean="0">
                <a:latin typeface="Trebuchet MS" panose="020B0603020202020204" pitchFamily="34" charset="0"/>
              </a:rPr>
              <a:t>:</a:t>
            </a:r>
          </a:p>
          <a:p>
            <a:endParaRPr lang="fr-FR" sz="400" dirty="0">
              <a:latin typeface="Trebuchet MS" panose="020B0603020202020204" pitchFamily="34" charset="0"/>
            </a:endParaRPr>
          </a:p>
          <a:p>
            <a:r>
              <a:rPr lang="fr-FR" sz="1600" dirty="0" smtClean="0">
                <a:latin typeface="Trebuchet MS" panose="020B0603020202020204" pitchFamily="34" charset="0"/>
              </a:rPr>
              <a:t>	- </a:t>
            </a:r>
            <a:r>
              <a:rPr lang="fr-FR" sz="1500" dirty="0" smtClean="0">
                <a:latin typeface="Trebuchet MS" panose="020B0603020202020204" pitchFamily="34" charset="0"/>
              </a:rPr>
              <a:t>handicapé </a:t>
            </a:r>
            <a:r>
              <a:rPr lang="fr-FR" sz="1500" dirty="0">
                <a:latin typeface="Trebuchet MS" panose="020B0603020202020204" pitchFamily="34" charset="0"/>
              </a:rPr>
              <a:t>avec un taux d'incapacité permanente partielle (IPP) d'au moins 80%</a:t>
            </a:r>
          </a:p>
          <a:p>
            <a:r>
              <a:rPr lang="fr-FR" sz="1500" dirty="0" smtClean="0">
                <a:latin typeface="Trebuchet MS" panose="020B0603020202020204" pitchFamily="34" charset="0"/>
              </a:rPr>
              <a:t>	- </a:t>
            </a:r>
            <a:r>
              <a:rPr lang="fr-FR" sz="1500" dirty="0">
                <a:latin typeface="Trebuchet MS" panose="020B0603020202020204" pitchFamily="34" charset="0"/>
              </a:rPr>
              <a:t>mis à la retraite pour invalidité</a:t>
            </a:r>
          </a:p>
          <a:p>
            <a:r>
              <a:rPr lang="fr-FR" sz="1500" dirty="0" smtClean="0">
                <a:latin typeface="Trebuchet MS" panose="020B0603020202020204" pitchFamily="34" charset="0"/>
              </a:rPr>
              <a:t>	- </a:t>
            </a:r>
            <a:r>
              <a:rPr lang="fr-FR" sz="1500" dirty="0">
                <a:latin typeface="Trebuchet MS" panose="020B0603020202020204" pitchFamily="34" charset="0"/>
              </a:rPr>
              <a:t>décédé en activité</a:t>
            </a:r>
          </a:p>
          <a:p>
            <a:r>
              <a:rPr lang="fr-FR" sz="1500" dirty="0" smtClean="0">
                <a:latin typeface="Trebuchet MS" panose="020B0603020202020204" pitchFamily="34" charset="0"/>
              </a:rPr>
              <a:t>	- </a:t>
            </a:r>
            <a:r>
              <a:rPr lang="fr-FR" sz="1500" dirty="0">
                <a:latin typeface="Trebuchet MS" panose="020B0603020202020204" pitchFamily="34" charset="0"/>
              </a:rPr>
              <a:t>mis à la retraite à sa limite d'âge</a:t>
            </a:r>
          </a:p>
          <a:p>
            <a:pPr lvl="1"/>
            <a:r>
              <a:rPr lang="fr-FR" sz="1500" dirty="0" smtClean="0">
                <a:latin typeface="Trebuchet MS" panose="020B0603020202020204" pitchFamily="34" charset="0"/>
              </a:rPr>
              <a:t>- mis </a:t>
            </a:r>
            <a:r>
              <a:rPr lang="fr-FR" sz="1500" dirty="0">
                <a:latin typeface="Trebuchet MS" panose="020B0603020202020204" pitchFamily="34" charset="0"/>
              </a:rPr>
              <a:t>en retraite avec le nombre de trimestres requis en durée d'assurance </a:t>
            </a:r>
            <a:endParaRPr lang="fr-FR" sz="1500" dirty="0" smtClean="0">
              <a:latin typeface="Trebuchet MS" panose="020B0603020202020204" pitchFamily="34" charset="0"/>
            </a:endParaRPr>
          </a:p>
          <a:p>
            <a:pPr marL="285750" indent="-285750">
              <a:buFontTx/>
              <a:buChar char="-"/>
            </a:pPr>
            <a:endParaRPr lang="fr-FR" sz="1600"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Le coefficient de majoration ou surcote </a:t>
            </a:r>
            <a:r>
              <a:rPr lang="fr-FR" dirty="0" smtClean="0">
                <a:latin typeface="Trebuchet MS" panose="020B0603020202020204" pitchFamily="34" charset="0"/>
              </a:rPr>
              <a:t>:</a:t>
            </a:r>
          </a:p>
          <a:p>
            <a:pPr marL="285750" indent="-285750">
              <a:buFont typeface="Arial" panose="020B0604020202020204" pitchFamily="34" charset="0"/>
              <a:buChar char="•"/>
            </a:pPr>
            <a:endParaRPr lang="fr-FR" sz="1000" dirty="0">
              <a:latin typeface="Trebuchet MS" panose="020B0603020202020204" pitchFamily="34" charset="0"/>
            </a:endParaRPr>
          </a:p>
          <a:p>
            <a:pPr algn="just"/>
            <a:r>
              <a:rPr lang="fr-FR" sz="1600" dirty="0">
                <a:latin typeface="Trebuchet MS" panose="020B0603020202020204" pitchFamily="34" charset="0"/>
              </a:rPr>
              <a:t>Augmente le montant de la pension quand la durée d'assurance est &gt; au nombre de trimestres nécessaires pour obtenir une pension à taux plein</a:t>
            </a:r>
            <a:r>
              <a:rPr lang="fr-FR" sz="1600" dirty="0" smtClean="0">
                <a:latin typeface="Trebuchet MS" panose="020B0603020202020204" pitchFamily="34" charset="0"/>
              </a:rPr>
              <a:t>.</a:t>
            </a:r>
          </a:p>
          <a:p>
            <a:endParaRPr lang="fr-FR" sz="700" dirty="0">
              <a:latin typeface="Trebuchet MS" panose="020B0603020202020204" pitchFamily="34" charset="0"/>
            </a:endParaRPr>
          </a:p>
          <a:p>
            <a:r>
              <a:rPr lang="fr-FR" sz="1600" dirty="0">
                <a:latin typeface="Trebuchet MS" panose="020B0603020202020204" pitchFamily="34" charset="0"/>
              </a:rPr>
              <a:t>Il est de 1,25% par </a:t>
            </a:r>
            <a:r>
              <a:rPr lang="fr-FR" sz="1600" dirty="0" smtClean="0">
                <a:latin typeface="Trebuchet MS" panose="020B0603020202020204" pitchFamily="34" charset="0"/>
              </a:rPr>
              <a:t>trimestre.</a:t>
            </a:r>
            <a:endParaRPr lang="fr-FR" sz="1600" dirty="0">
              <a:latin typeface="Trebuchet MS" panose="020B0603020202020204" pitchFamily="34" charset="0"/>
            </a:endParaRPr>
          </a:p>
        </p:txBody>
      </p:sp>
    </p:spTree>
    <p:extLst>
      <p:ext uri="{BB962C8B-B14F-4D97-AF65-F5344CB8AC3E}">
        <p14:creationId xmlns:p14="http://schemas.microsoft.com/office/powerpoint/2010/main" val="713054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729759" y="295164"/>
            <a:ext cx="7588578" cy="5570756"/>
          </a:xfrm>
          <a:prstGeom prst="rect">
            <a:avLst/>
          </a:prstGeom>
          <a:noFill/>
        </p:spPr>
        <p:txBody>
          <a:bodyPr wrap="square" rtlCol="0">
            <a:spAutoFit/>
          </a:bodyPr>
          <a:lstStyle/>
          <a:p>
            <a:pPr marL="285750" indent="-285750">
              <a:buFont typeface="Arial" panose="020B0604020202020204" pitchFamily="34" charset="0"/>
              <a:buChar char="•"/>
            </a:pPr>
            <a:r>
              <a:rPr lang="fr-FR" b="1" dirty="0"/>
              <a:t>Détermination de la surcote</a:t>
            </a:r>
            <a:r>
              <a:rPr lang="fr-FR" b="1" i="1" dirty="0"/>
              <a:t> </a:t>
            </a:r>
            <a:r>
              <a:rPr lang="fr-FR" dirty="0" smtClean="0">
                <a:latin typeface="Trebuchet MS" panose="020B0603020202020204" pitchFamily="34" charset="0"/>
              </a:rPr>
              <a:t>:</a:t>
            </a:r>
          </a:p>
          <a:p>
            <a:pPr marL="285750" indent="-285750">
              <a:buFont typeface="Arial" panose="020B0604020202020204" pitchFamily="34" charset="0"/>
              <a:buChar char="•"/>
            </a:pPr>
            <a:endParaRPr lang="fr-FR" sz="1000" dirty="0" smtClean="0">
              <a:latin typeface="Trebuchet MS" panose="020B0603020202020204" pitchFamily="34" charset="0"/>
            </a:endParaRPr>
          </a:p>
          <a:p>
            <a:pPr algn="just"/>
            <a:r>
              <a:rPr lang="fr-FR" sz="1600" dirty="0" smtClean="0">
                <a:latin typeface="Trebuchet MS" panose="020B0603020202020204" pitchFamily="34" charset="0"/>
              </a:rPr>
              <a:t>Les 3 conditions cumulatives </a:t>
            </a:r>
          </a:p>
          <a:p>
            <a:pPr marL="285750" indent="-285750" algn="just">
              <a:buFont typeface="Wingdings" panose="05000000000000000000" pitchFamily="2" charset="2"/>
              <a:buChar char="§"/>
            </a:pPr>
            <a:r>
              <a:rPr lang="fr-FR" sz="1600" dirty="0" smtClean="0">
                <a:latin typeface="Trebuchet MS" panose="020B0603020202020204" pitchFamily="34" charset="0"/>
              </a:rPr>
              <a:t>Effectuer des services après le 01/01/2004</a:t>
            </a:r>
          </a:p>
          <a:p>
            <a:pPr marL="285750" indent="-285750" algn="just">
              <a:buFont typeface="Wingdings" panose="05000000000000000000" pitchFamily="2" charset="2"/>
              <a:buChar char="§"/>
            </a:pPr>
            <a:r>
              <a:rPr lang="fr-FR" sz="1600" dirty="0" smtClean="0">
                <a:latin typeface="Trebuchet MS" panose="020B0603020202020204" pitchFamily="34" charset="0"/>
              </a:rPr>
              <a:t>Détenir une DA&gt;au nombre de trimestres nécessaires à l’obtention du taux plein</a:t>
            </a:r>
          </a:p>
          <a:p>
            <a:pPr marL="285750" indent="-285750" algn="just">
              <a:buFont typeface="Wingdings" panose="05000000000000000000" pitchFamily="2" charset="2"/>
              <a:buChar char="§"/>
            </a:pPr>
            <a:r>
              <a:rPr lang="fr-FR" sz="1600" dirty="0" smtClean="0">
                <a:latin typeface="Trebuchet MS" panose="020B0603020202020204" pitchFamily="34" charset="0"/>
              </a:rPr>
              <a:t>Continuer à travailler au–delà du nouvel âge légal de départ en retraite</a:t>
            </a:r>
            <a:endParaRPr lang="fr-FR" sz="1600" dirty="0">
              <a:latin typeface="Trebuchet MS" panose="020B0603020202020204" pitchFamily="34" charset="0"/>
            </a:endParaRPr>
          </a:p>
          <a:p>
            <a:endParaRPr lang="fr-FR" sz="700" dirty="0" smtClean="0">
              <a:latin typeface="Trebuchet MS" panose="020B0603020202020204" pitchFamily="34" charset="0"/>
            </a:endParaRPr>
          </a:p>
          <a:p>
            <a:pPr lvl="0"/>
            <a:r>
              <a:rPr lang="fr-FR" sz="1400" b="1" dirty="0" smtClean="0">
                <a:latin typeface="Trebuchet MS" panose="020B0603020202020204" pitchFamily="34" charset="0"/>
              </a:rPr>
              <a:t>Exemple</a:t>
            </a:r>
            <a:r>
              <a:rPr lang="fr-FR" sz="1400" b="1" dirty="0">
                <a:latin typeface="Trebuchet MS" panose="020B0603020202020204" pitchFamily="34" charset="0"/>
              </a:rPr>
              <a:t> : </a:t>
            </a:r>
            <a:endParaRPr lang="fr-FR" sz="1400" b="1" dirty="0" smtClean="0">
              <a:latin typeface="Trebuchet MS" panose="020B0603020202020204" pitchFamily="34" charset="0"/>
            </a:endParaRPr>
          </a:p>
          <a:p>
            <a:pPr lvl="0"/>
            <a:r>
              <a:rPr lang="fr-FR" sz="1400" b="1" dirty="0" smtClean="0">
                <a:latin typeface="Trebuchet MS" panose="020B0603020202020204" pitchFamily="34" charset="0"/>
              </a:rPr>
              <a:t>Agent né le 1</a:t>
            </a:r>
            <a:r>
              <a:rPr lang="fr-FR" sz="1400" b="1" baseline="30000" dirty="0" smtClean="0">
                <a:latin typeface="Trebuchet MS" panose="020B0603020202020204" pitchFamily="34" charset="0"/>
              </a:rPr>
              <a:t>er</a:t>
            </a:r>
            <a:r>
              <a:rPr lang="fr-FR" sz="1400" b="1" dirty="0" smtClean="0">
                <a:latin typeface="Trebuchet MS" panose="020B0603020202020204" pitchFamily="34" charset="0"/>
              </a:rPr>
              <a:t> septembre 1953			Année de référence : 2014</a:t>
            </a:r>
          </a:p>
          <a:p>
            <a:pPr lvl="0"/>
            <a:r>
              <a:rPr lang="fr-FR" sz="1400" b="1" dirty="0" smtClean="0">
                <a:latin typeface="Trebuchet MS" panose="020B0603020202020204" pitchFamily="34" charset="0"/>
              </a:rPr>
              <a:t>Nombre de T travaillés : 168T                      Nombre de trimestres requis : 165T</a:t>
            </a:r>
          </a:p>
          <a:p>
            <a:pPr lvl="0"/>
            <a:r>
              <a:rPr lang="fr-FR" sz="1400" b="1" dirty="0" smtClean="0">
                <a:latin typeface="Trebuchet MS" panose="020B0603020202020204" pitchFamily="34" charset="0"/>
              </a:rPr>
              <a:t>Départ en retraite 01/08/2019			Âge légal : 61 ans 2 mois</a:t>
            </a:r>
            <a:endParaRPr lang="fr-FR" sz="1400" b="1" dirty="0">
              <a:latin typeface="Trebuchet MS" panose="020B0603020202020204" pitchFamily="34" charset="0"/>
            </a:endParaRPr>
          </a:p>
          <a:p>
            <a:endParaRPr lang="fr-FR" sz="700" dirty="0" smtClean="0">
              <a:latin typeface="Trebuchet MS" panose="020B0603020202020204" pitchFamily="34" charset="0"/>
            </a:endParaRPr>
          </a:p>
          <a:p>
            <a:r>
              <a:rPr lang="fr-FR" sz="1400" dirty="0" smtClean="0">
                <a:latin typeface="Trebuchet MS" panose="020B0603020202020204" pitchFamily="34" charset="0"/>
              </a:rPr>
              <a:t>1</a:t>
            </a:r>
            <a:r>
              <a:rPr lang="fr-FR" sz="1400" baseline="30000" dirty="0" smtClean="0">
                <a:latin typeface="Trebuchet MS" panose="020B0603020202020204" pitchFamily="34" charset="0"/>
              </a:rPr>
              <a:t>er</a:t>
            </a:r>
            <a:r>
              <a:rPr lang="fr-FR" sz="1400" dirty="0" smtClean="0">
                <a:latin typeface="Trebuchet MS" panose="020B0603020202020204" pitchFamily="34" charset="0"/>
              </a:rPr>
              <a:t> calcul : durée travaillée</a:t>
            </a:r>
          </a:p>
          <a:p>
            <a:r>
              <a:rPr lang="fr-FR" sz="1400" dirty="0">
                <a:latin typeface="Trebuchet MS" panose="020B0603020202020204" pitchFamily="34" charset="0"/>
              </a:rPr>
              <a:t>	</a:t>
            </a:r>
            <a:r>
              <a:rPr lang="fr-FR" sz="1400" dirty="0" smtClean="0">
                <a:latin typeface="Trebuchet MS" panose="020B0603020202020204" pitchFamily="34" charset="0"/>
              </a:rPr>
              <a:t>	168-165 = 3 trimestres supplémentaires</a:t>
            </a:r>
          </a:p>
          <a:p>
            <a:endParaRPr lang="fr-FR" sz="1400" dirty="0">
              <a:latin typeface="Trebuchet MS" panose="020B0603020202020204" pitchFamily="34" charset="0"/>
            </a:endParaRPr>
          </a:p>
          <a:p>
            <a:r>
              <a:rPr lang="fr-FR" sz="1400" dirty="0" smtClean="0">
                <a:latin typeface="Trebuchet MS" panose="020B0603020202020204" pitchFamily="34" charset="0"/>
              </a:rPr>
              <a:t>2</a:t>
            </a:r>
            <a:r>
              <a:rPr lang="fr-FR" sz="1400" baseline="30000" dirty="0" smtClean="0">
                <a:latin typeface="Trebuchet MS" panose="020B0603020202020204" pitchFamily="34" charset="0"/>
              </a:rPr>
              <a:t>ème</a:t>
            </a:r>
            <a:r>
              <a:rPr lang="fr-FR" sz="1400" dirty="0" smtClean="0">
                <a:latin typeface="Trebuchet MS" panose="020B0603020202020204" pitchFamily="34" charset="0"/>
              </a:rPr>
              <a:t> calcul : âge de départ</a:t>
            </a:r>
          </a:p>
          <a:p>
            <a:r>
              <a:rPr lang="fr-FR" sz="1400" dirty="0">
                <a:latin typeface="Trebuchet MS" panose="020B0603020202020204" pitchFamily="34" charset="0"/>
              </a:rPr>
              <a:t>	</a:t>
            </a:r>
            <a:r>
              <a:rPr lang="fr-FR" sz="1400" dirty="0" smtClean="0">
                <a:latin typeface="Trebuchet MS" panose="020B0603020202020204" pitchFamily="34" charset="0"/>
              </a:rPr>
              <a:t>	65ans 11 mois – 61ans 2 mois = 19trimestres supplémentaires (4ans 9 mois)</a:t>
            </a:r>
          </a:p>
          <a:p>
            <a:endParaRPr lang="fr-FR" sz="1400" dirty="0">
              <a:latin typeface="Trebuchet MS" panose="020B0603020202020204" pitchFamily="34" charset="0"/>
            </a:endParaRPr>
          </a:p>
          <a:p>
            <a:pPr marL="1085850" lvl="2" indent="-171450">
              <a:buFont typeface="Wingdings" panose="05000000000000000000" pitchFamily="2" charset="2"/>
              <a:buChar char="Ø"/>
            </a:pPr>
            <a:r>
              <a:rPr lang="fr-FR" sz="1400" dirty="0" smtClean="0">
                <a:latin typeface="Trebuchet MS" panose="020B0603020202020204" pitchFamily="34" charset="0"/>
              </a:rPr>
              <a:t>Le plus petit des 2 calculs est retenu soit 3 trimestres à 1,25%	</a:t>
            </a:r>
            <a:r>
              <a:rPr lang="fr-FR" sz="1200" dirty="0" smtClean="0">
                <a:latin typeface="Trebuchet MS" panose="020B0603020202020204" pitchFamily="34" charset="0"/>
              </a:rPr>
              <a:t>		</a:t>
            </a:r>
            <a:endParaRPr lang="fr-FR" sz="1200" dirty="0">
              <a:latin typeface="Trebuchet MS" panose="020B0603020202020204" pitchFamily="34" charset="0"/>
            </a:endParaRPr>
          </a:p>
          <a:p>
            <a:pPr lvl="1"/>
            <a:endParaRPr lang="fr-FR" sz="1400" b="1" dirty="0" smtClean="0">
              <a:latin typeface="Trebuchet MS" panose="020B0603020202020204" pitchFamily="34" charset="0"/>
            </a:endParaRPr>
          </a:p>
          <a:p>
            <a:pPr lvl="1"/>
            <a:r>
              <a:rPr lang="fr-FR" sz="1400" b="1" dirty="0" smtClean="0">
                <a:latin typeface="Trebuchet MS" panose="020B0603020202020204" pitchFamily="34" charset="0"/>
              </a:rPr>
              <a:t>	La pension sera majorée de : 3,75%</a:t>
            </a:r>
          </a:p>
          <a:p>
            <a:pPr lvl="1"/>
            <a:endParaRPr lang="fr-FR" sz="1400" b="1" dirty="0">
              <a:latin typeface="Trebuchet MS" panose="020B0603020202020204" pitchFamily="34" charset="0"/>
            </a:endParaRPr>
          </a:p>
          <a:p>
            <a:pPr marL="742950" lvl="1" indent="-285750">
              <a:buFont typeface="Wingdings" panose="05000000000000000000" pitchFamily="2" charset="2"/>
              <a:buChar char="Ø"/>
            </a:pPr>
            <a:r>
              <a:rPr lang="fr-FR" sz="1400" b="1" dirty="0" smtClean="0">
                <a:latin typeface="Trebuchet MS" panose="020B0603020202020204" pitchFamily="34" charset="0"/>
              </a:rPr>
              <a:t>Pas de plafond de trimestre</a:t>
            </a:r>
          </a:p>
          <a:p>
            <a:pPr marL="742950" lvl="1" indent="-285750">
              <a:buFont typeface="Wingdings" panose="05000000000000000000" pitchFamily="2" charset="2"/>
              <a:buChar char="Ø"/>
            </a:pPr>
            <a:r>
              <a:rPr lang="fr-FR" sz="1400" b="1" dirty="0" smtClean="0">
                <a:latin typeface="Trebuchet MS" panose="020B0603020202020204" pitchFamily="34" charset="0"/>
              </a:rPr>
              <a:t>Le trimestre doit être entièrement accompli</a:t>
            </a:r>
          </a:p>
          <a:p>
            <a:pPr marL="742950" lvl="1" indent="-285750">
              <a:buFont typeface="Wingdings" panose="05000000000000000000" pitchFamily="2" charset="2"/>
              <a:buChar char="Ø"/>
            </a:pPr>
            <a:endParaRPr lang="fr-FR" sz="1000" dirty="0" smtClean="0">
              <a:latin typeface="Trebuchet MS" panose="020B0603020202020204" pitchFamily="34" charset="0"/>
            </a:endParaRPr>
          </a:p>
        </p:txBody>
      </p:sp>
    </p:spTree>
    <p:extLst>
      <p:ext uri="{BB962C8B-B14F-4D97-AF65-F5344CB8AC3E}">
        <p14:creationId xmlns:p14="http://schemas.microsoft.com/office/powerpoint/2010/main" val="1110408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729759" y="295164"/>
            <a:ext cx="7588578" cy="5355312"/>
          </a:xfrm>
          <a:prstGeom prst="rect">
            <a:avLst/>
          </a:prstGeom>
          <a:noFill/>
        </p:spPr>
        <p:txBody>
          <a:bodyPr wrap="square" rtlCol="0">
            <a:spAutoFit/>
          </a:bodyPr>
          <a:lstStyle/>
          <a:p>
            <a:pPr marL="285750" indent="-285750">
              <a:buFont typeface="Arial" panose="020B0604020202020204" pitchFamily="34" charset="0"/>
              <a:buChar char="•"/>
            </a:pPr>
            <a:r>
              <a:rPr lang="fr-FR" b="1" dirty="0"/>
              <a:t>Détermination de la </a:t>
            </a:r>
            <a:r>
              <a:rPr lang="fr-FR" b="1" dirty="0" smtClean="0"/>
              <a:t>décote</a:t>
            </a:r>
            <a:r>
              <a:rPr lang="fr-FR" b="1" i="1" dirty="0" smtClean="0"/>
              <a:t> </a:t>
            </a:r>
            <a:r>
              <a:rPr lang="fr-FR" dirty="0" smtClean="0">
                <a:latin typeface="Trebuchet MS" panose="020B0603020202020204" pitchFamily="34" charset="0"/>
              </a:rPr>
              <a:t>:</a:t>
            </a:r>
          </a:p>
          <a:p>
            <a:pPr marL="285750" indent="-285750">
              <a:buFont typeface="Arial" panose="020B0604020202020204" pitchFamily="34" charset="0"/>
              <a:buChar char="•"/>
            </a:pPr>
            <a:endParaRPr lang="fr-FR" sz="1000" dirty="0" smtClean="0">
              <a:latin typeface="Trebuchet MS" panose="020B0603020202020204" pitchFamily="34" charset="0"/>
            </a:endParaRPr>
          </a:p>
          <a:p>
            <a:pPr algn="just"/>
            <a:r>
              <a:rPr lang="fr-FR" sz="1600" dirty="0" smtClean="0">
                <a:latin typeface="Trebuchet MS" panose="020B0603020202020204" pitchFamily="34" charset="0"/>
              </a:rPr>
              <a:t>Les 3 conditions cumulatives </a:t>
            </a:r>
          </a:p>
          <a:p>
            <a:pPr marL="285750" indent="-285750" algn="just">
              <a:buFont typeface="Wingdings" panose="05000000000000000000" pitchFamily="2" charset="2"/>
              <a:buChar char="§"/>
            </a:pPr>
            <a:r>
              <a:rPr lang="fr-FR" sz="1600" dirty="0" smtClean="0">
                <a:latin typeface="Trebuchet MS" panose="020B0603020202020204" pitchFamily="34" charset="0"/>
              </a:rPr>
              <a:t>Année d’ouverture du droit à compter du 01/01/2006</a:t>
            </a:r>
          </a:p>
          <a:p>
            <a:pPr marL="285750" indent="-285750" algn="just">
              <a:buFont typeface="Wingdings" panose="05000000000000000000" pitchFamily="2" charset="2"/>
              <a:buChar char="§"/>
            </a:pPr>
            <a:r>
              <a:rPr lang="fr-FR" sz="1600" dirty="0" smtClean="0">
                <a:latin typeface="Trebuchet MS" panose="020B0603020202020204" pitchFamily="34" charset="0"/>
              </a:rPr>
              <a:t>DA&lt;au nombre de trimestres nécessaires à l’obtention du taux plein</a:t>
            </a:r>
          </a:p>
          <a:p>
            <a:pPr marL="285750" indent="-285750" algn="just">
              <a:buFont typeface="Wingdings" panose="05000000000000000000" pitchFamily="2" charset="2"/>
              <a:buChar char="§"/>
            </a:pPr>
            <a:r>
              <a:rPr lang="fr-FR" sz="1600" dirty="0" smtClean="0">
                <a:latin typeface="Trebuchet MS" panose="020B0603020202020204" pitchFamily="34" charset="0"/>
              </a:rPr>
              <a:t>Radiation des cadres avant l’âge d’annulation de la décote</a:t>
            </a:r>
          </a:p>
          <a:p>
            <a:pPr marL="285750" indent="-285750" algn="just">
              <a:buFont typeface="Wingdings" panose="05000000000000000000" pitchFamily="2" charset="2"/>
              <a:buChar char="§"/>
            </a:pPr>
            <a:endParaRPr lang="fr-FR" sz="1600" dirty="0">
              <a:latin typeface="Trebuchet MS" panose="020B0603020202020204" pitchFamily="34" charset="0"/>
            </a:endParaRPr>
          </a:p>
          <a:p>
            <a:pPr algn="just"/>
            <a:r>
              <a:rPr lang="fr-FR" sz="1600" dirty="0" smtClean="0">
                <a:latin typeface="Trebuchet MS" panose="020B0603020202020204" pitchFamily="34" charset="0"/>
              </a:rPr>
              <a:t>Le nombre de trimestres manquants est plafonné à 20T</a:t>
            </a:r>
            <a:endParaRPr lang="fr-FR" sz="1600" dirty="0">
              <a:latin typeface="Trebuchet MS" panose="020B0603020202020204" pitchFamily="34" charset="0"/>
            </a:endParaRPr>
          </a:p>
          <a:p>
            <a:endParaRPr lang="fr-FR" sz="700" dirty="0" smtClean="0">
              <a:latin typeface="Trebuchet MS" panose="020B0603020202020204" pitchFamily="34" charset="0"/>
            </a:endParaRPr>
          </a:p>
          <a:p>
            <a:pPr lvl="0"/>
            <a:r>
              <a:rPr lang="fr-FR" sz="1400" b="1" dirty="0" smtClean="0">
                <a:latin typeface="Trebuchet MS" panose="020B0603020202020204" pitchFamily="34" charset="0"/>
              </a:rPr>
              <a:t>Exemple</a:t>
            </a:r>
            <a:r>
              <a:rPr lang="fr-FR" sz="1400" b="1" dirty="0">
                <a:latin typeface="Trebuchet MS" panose="020B0603020202020204" pitchFamily="34" charset="0"/>
              </a:rPr>
              <a:t> : </a:t>
            </a:r>
            <a:endParaRPr lang="fr-FR" sz="1400" b="1" dirty="0" smtClean="0">
              <a:latin typeface="Trebuchet MS" panose="020B0603020202020204" pitchFamily="34" charset="0"/>
            </a:endParaRPr>
          </a:p>
          <a:p>
            <a:pPr lvl="0"/>
            <a:r>
              <a:rPr lang="fr-FR" sz="1400" b="1" dirty="0" smtClean="0">
                <a:latin typeface="Trebuchet MS" panose="020B0603020202020204" pitchFamily="34" charset="0"/>
              </a:rPr>
              <a:t>Agent né le 1</a:t>
            </a:r>
            <a:r>
              <a:rPr lang="fr-FR" sz="1400" b="1" baseline="30000" dirty="0" smtClean="0">
                <a:latin typeface="Trebuchet MS" panose="020B0603020202020204" pitchFamily="34" charset="0"/>
              </a:rPr>
              <a:t>er</a:t>
            </a:r>
            <a:r>
              <a:rPr lang="fr-FR" sz="1400" b="1" dirty="0" smtClean="0">
                <a:latin typeface="Trebuchet MS" panose="020B0603020202020204" pitchFamily="34" charset="0"/>
              </a:rPr>
              <a:t> mars 1954					Année de liquidation : 2015</a:t>
            </a:r>
          </a:p>
          <a:p>
            <a:pPr lvl="0"/>
            <a:r>
              <a:rPr lang="fr-FR" sz="1400" b="1" dirty="0" smtClean="0">
                <a:latin typeface="Trebuchet MS" panose="020B0603020202020204" pitchFamily="34" charset="0"/>
              </a:rPr>
              <a:t>Nombre de T travaillés : 151T                      	Nombre de trimestres requis : 165T</a:t>
            </a:r>
          </a:p>
          <a:p>
            <a:pPr lvl="0"/>
            <a:r>
              <a:rPr lang="fr-FR" sz="1400" b="1" dirty="0" smtClean="0">
                <a:latin typeface="Trebuchet MS" panose="020B0603020202020204" pitchFamily="34" charset="0"/>
              </a:rPr>
              <a:t>Départ en retraite 01/10/2015 (61 ans 7 mois)	Âge butoir : 65 ans 4 mois</a:t>
            </a:r>
            <a:endParaRPr lang="fr-FR" sz="1400" b="1" dirty="0">
              <a:latin typeface="Trebuchet MS" panose="020B0603020202020204" pitchFamily="34" charset="0"/>
            </a:endParaRPr>
          </a:p>
          <a:p>
            <a:endParaRPr lang="fr-FR" sz="700" dirty="0" smtClean="0">
              <a:latin typeface="Trebuchet MS" panose="020B0603020202020204" pitchFamily="34" charset="0"/>
            </a:endParaRPr>
          </a:p>
          <a:p>
            <a:r>
              <a:rPr lang="fr-FR" sz="1400" dirty="0" smtClean="0">
                <a:latin typeface="Trebuchet MS" panose="020B0603020202020204" pitchFamily="34" charset="0"/>
              </a:rPr>
              <a:t>1</a:t>
            </a:r>
            <a:r>
              <a:rPr lang="fr-FR" sz="1400" baseline="30000" dirty="0" smtClean="0">
                <a:latin typeface="Trebuchet MS" panose="020B0603020202020204" pitchFamily="34" charset="0"/>
              </a:rPr>
              <a:t>er</a:t>
            </a:r>
            <a:r>
              <a:rPr lang="fr-FR" sz="1400" dirty="0" smtClean="0">
                <a:latin typeface="Trebuchet MS" panose="020B0603020202020204" pitchFamily="34" charset="0"/>
              </a:rPr>
              <a:t> calcul : durée travaillée</a:t>
            </a:r>
          </a:p>
          <a:p>
            <a:r>
              <a:rPr lang="fr-FR" sz="1400" dirty="0">
                <a:latin typeface="Trebuchet MS" panose="020B0603020202020204" pitchFamily="34" charset="0"/>
              </a:rPr>
              <a:t>	</a:t>
            </a:r>
            <a:r>
              <a:rPr lang="fr-FR" sz="1400" dirty="0" smtClean="0">
                <a:latin typeface="Trebuchet MS" panose="020B0603020202020204" pitchFamily="34" charset="0"/>
              </a:rPr>
              <a:t>	165-151 = 14 trimestres manquants</a:t>
            </a:r>
          </a:p>
          <a:p>
            <a:endParaRPr lang="fr-FR" sz="1400" dirty="0">
              <a:latin typeface="Trebuchet MS" panose="020B0603020202020204" pitchFamily="34" charset="0"/>
            </a:endParaRPr>
          </a:p>
          <a:p>
            <a:r>
              <a:rPr lang="fr-FR" sz="1400" dirty="0" smtClean="0">
                <a:latin typeface="Trebuchet MS" panose="020B0603020202020204" pitchFamily="34" charset="0"/>
              </a:rPr>
              <a:t>2</a:t>
            </a:r>
            <a:r>
              <a:rPr lang="fr-FR" sz="1400" baseline="30000" dirty="0" smtClean="0">
                <a:latin typeface="Trebuchet MS" panose="020B0603020202020204" pitchFamily="34" charset="0"/>
              </a:rPr>
              <a:t>ème</a:t>
            </a:r>
            <a:r>
              <a:rPr lang="fr-FR" sz="1400" dirty="0" smtClean="0">
                <a:latin typeface="Trebuchet MS" panose="020B0603020202020204" pitchFamily="34" charset="0"/>
              </a:rPr>
              <a:t> calcul : âge de départ</a:t>
            </a:r>
          </a:p>
          <a:p>
            <a:r>
              <a:rPr lang="fr-FR" sz="1400" dirty="0">
                <a:latin typeface="Trebuchet MS" panose="020B0603020202020204" pitchFamily="34" charset="0"/>
              </a:rPr>
              <a:t>	</a:t>
            </a:r>
            <a:r>
              <a:rPr lang="fr-FR" sz="1400" dirty="0" smtClean="0">
                <a:latin typeface="Trebuchet MS" panose="020B0603020202020204" pitchFamily="34" charset="0"/>
              </a:rPr>
              <a:t>	65ans 4 mois – 61ans 7 mois = 15 trimestres manquants</a:t>
            </a:r>
          </a:p>
          <a:p>
            <a:endParaRPr lang="fr-FR" sz="1400" dirty="0">
              <a:latin typeface="Trebuchet MS" panose="020B0603020202020204" pitchFamily="34" charset="0"/>
            </a:endParaRPr>
          </a:p>
          <a:p>
            <a:pPr marL="1085850" lvl="2" indent="-171450">
              <a:buFont typeface="Wingdings" panose="05000000000000000000" pitchFamily="2" charset="2"/>
              <a:buChar char="Ø"/>
            </a:pPr>
            <a:r>
              <a:rPr lang="fr-FR" sz="1400" dirty="0" smtClean="0">
                <a:latin typeface="Trebuchet MS" panose="020B0603020202020204" pitchFamily="34" charset="0"/>
              </a:rPr>
              <a:t>Le plus petit des 2 calculs est retenu soit 14 trimestres manquants à 1,25%	</a:t>
            </a:r>
            <a:r>
              <a:rPr lang="fr-FR" sz="1200" dirty="0" smtClean="0">
                <a:latin typeface="Trebuchet MS" panose="020B0603020202020204" pitchFamily="34" charset="0"/>
              </a:rPr>
              <a:t>		</a:t>
            </a:r>
            <a:endParaRPr lang="fr-FR" sz="1200" dirty="0">
              <a:latin typeface="Trebuchet MS" panose="020B0603020202020204" pitchFamily="34" charset="0"/>
            </a:endParaRPr>
          </a:p>
          <a:p>
            <a:pPr lvl="1"/>
            <a:endParaRPr lang="fr-FR" sz="1400" b="1" dirty="0" smtClean="0">
              <a:latin typeface="Trebuchet MS" panose="020B0603020202020204" pitchFamily="34" charset="0"/>
            </a:endParaRPr>
          </a:p>
          <a:p>
            <a:pPr lvl="1"/>
            <a:r>
              <a:rPr lang="fr-FR" sz="1400" b="1" dirty="0" smtClean="0">
                <a:latin typeface="Trebuchet MS" panose="020B0603020202020204" pitchFamily="34" charset="0"/>
              </a:rPr>
              <a:t>	La pension sera minorée de : 17,50%</a:t>
            </a:r>
          </a:p>
          <a:p>
            <a:endParaRPr lang="fr-FR" sz="1000" dirty="0" smtClean="0">
              <a:latin typeface="Trebuchet MS" panose="020B0603020202020204" pitchFamily="34" charset="0"/>
            </a:endParaRPr>
          </a:p>
        </p:txBody>
      </p:sp>
    </p:spTree>
    <p:extLst>
      <p:ext uri="{BB962C8B-B14F-4D97-AF65-F5344CB8AC3E}">
        <p14:creationId xmlns:p14="http://schemas.microsoft.com/office/powerpoint/2010/main" val="3620676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791851" y="575035"/>
            <a:ext cx="7890235" cy="5309146"/>
          </a:xfrm>
          <a:prstGeom prst="rect">
            <a:avLst/>
          </a:prstGeom>
          <a:noFill/>
        </p:spPr>
        <p:txBody>
          <a:bodyPr wrap="square" rtlCol="0">
            <a:spAutoFit/>
          </a:bodyPr>
          <a:lstStyle/>
          <a:p>
            <a:pPr lvl="0" algn="ctr"/>
            <a:r>
              <a:rPr lang="fr-FR" sz="2800" dirty="0">
                <a:solidFill>
                  <a:srgbClr val="CD1D2C"/>
                </a:solidFill>
                <a:latin typeface="Trebuchet MS" panose="020B0603020202020204" pitchFamily="34" charset="0"/>
              </a:rPr>
              <a:t>Le minimum garanti</a:t>
            </a:r>
          </a:p>
          <a:p>
            <a:pPr marL="285750" lvl="0" indent="-285750">
              <a:buFont typeface="Arial" panose="020B0604020202020204" pitchFamily="34" charset="0"/>
              <a:buChar char="•"/>
            </a:pPr>
            <a:endParaRPr lang="fr-FR" sz="1000" dirty="0">
              <a:solidFill>
                <a:prstClr val="black"/>
              </a:solidFill>
              <a:latin typeface="Trebuchet MS" panose="020B0603020202020204" pitchFamily="34" charset="0"/>
            </a:endParaRPr>
          </a:p>
          <a:p>
            <a:pPr lvl="0" algn="just"/>
            <a:r>
              <a:rPr lang="fr-FR" dirty="0">
                <a:solidFill>
                  <a:prstClr val="black"/>
                </a:solidFill>
                <a:latin typeface="Trebuchet MS" panose="020B0603020202020204" pitchFamily="34" charset="0"/>
              </a:rPr>
              <a:t>	</a:t>
            </a:r>
            <a:r>
              <a:rPr lang="fr-FR" sz="1600" u="sng" dirty="0">
                <a:solidFill>
                  <a:prstClr val="black"/>
                </a:solidFill>
                <a:latin typeface="Trebuchet MS" panose="020B0603020202020204" pitchFamily="34" charset="0"/>
              </a:rPr>
              <a:t>Pour les pensions liquidées à compter du 1er janvier 2011</a:t>
            </a:r>
            <a:r>
              <a:rPr lang="fr-FR" sz="1600" dirty="0">
                <a:solidFill>
                  <a:prstClr val="black"/>
                </a:solidFill>
                <a:latin typeface="Trebuchet MS" panose="020B0603020202020204" pitchFamily="34" charset="0"/>
              </a:rPr>
              <a:t> :</a:t>
            </a:r>
          </a:p>
          <a:p>
            <a:pPr lvl="0" algn="just"/>
            <a:endParaRPr lang="fr-FR" sz="700" dirty="0">
              <a:solidFill>
                <a:prstClr val="black"/>
              </a:solidFill>
              <a:latin typeface="Trebuchet MS" panose="020B0603020202020204" pitchFamily="34" charset="0"/>
            </a:endParaRPr>
          </a:p>
          <a:p>
            <a:pPr lvl="0" algn="just"/>
            <a:r>
              <a:rPr lang="fr-FR" sz="1600" dirty="0">
                <a:solidFill>
                  <a:prstClr val="black"/>
                </a:solidFill>
                <a:latin typeface="Trebuchet MS" panose="020B0603020202020204" pitchFamily="34" charset="0"/>
              </a:rPr>
              <a:t>	Un fonctionnaire pourra se voir attribuer le minimum garanti si :</a:t>
            </a:r>
          </a:p>
          <a:p>
            <a:pPr lvl="0" algn="just"/>
            <a:endParaRPr lang="fr-FR" sz="400" dirty="0">
              <a:solidFill>
                <a:prstClr val="black"/>
              </a:solidFill>
              <a:latin typeface="Trebuchet MS" panose="020B0603020202020204" pitchFamily="34" charset="0"/>
            </a:endParaRPr>
          </a:p>
          <a:p>
            <a:pPr lvl="0" algn="just"/>
            <a:r>
              <a:rPr lang="fr-FR" dirty="0">
                <a:solidFill>
                  <a:prstClr val="black"/>
                </a:solidFill>
                <a:latin typeface="Trebuchet MS" panose="020B0603020202020204" pitchFamily="34" charset="0"/>
              </a:rPr>
              <a:t>	- </a:t>
            </a:r>
            <a:r>
              <a:rPr lang="fr-FR" sz="1500" dirty="0">
                <a:solidFill>
                  <a:prstClr val="black"/>
                </a:solidFill>
                <a:latin typeface="Trebuchet MS" panose="020B0603020202020204" pitchFamily="34" charset="0"/>
              </a:rPr>
              <a:t>il a atteint le nombre de trimestres nécessaires pour le taux plein</a:t>
            </a:r>
          </a:p>
          <a:p>
            <a:pPr lvl="0" algn="just"/>
            <a:r>
              <a:rPr lang="fr-FR" sz="1500" dirty="0">
                <a:solidFill>
                  <a:prstClr val="black"/>
                </a:solidFill>
                <a:latin typeface="Trebuchet MS" panose="020B0603020202020204" pitchFamily="34" charset="0"/>
              </a:rPr>
              <a:t>	- il a atteint l'âge d'annulation de la décote</a:t>
            </a:r>
          </a:p>
          <a:p>
            <a:pPr lvl="0" algn="just"/>
            <a:r>
              <a:rPr lang="fr-FR" sz="1500" dirty="0">
                <a:solidFill>
                  <a:prstClr val="black"/>
                </a:solidFill>
                <a:latin typeface="Trebuchet MS" panose="020B0603020202020204" pitchFamily="34" charset="0"/>
              </a:rPr>
              <a:t>	- il a une pension liquidée au titre de l'invalidité, du départ « parent d'un enfant 	  invalide », du départ  « d'un conjoint invalide » ou du départ « travailleur 	   	  handicapé »</a:t>
            </a:r>
          </a:p>
          <a:p>
            <a:pPr lvl="0" algn="just"/>
            <a:r>
              <a:rPr lang="fr-FR" sz="1500" dirty="0">
                <a:solidFill>
                  <a:prstClr val="black"/>
                </a:solidFill>
                <a:latin typeface="Trebuchet MS" panose="020B0603020202020204" pitchFamily="34" charset="0"/>
              </a:rPr>
              <a:t>	- il a atteint avant le 1er janvier 2011 l'âge de liquidation qui lui est applicable</a:t>
            </a:r>
          </a:p>
          <a:p>
            <a:pPr lvl="0" algn="just"/>
            <a:r>
              <a:rPr lang="fr-FR" sz="1500" dirty="0">
                <a:solidFill>
                  <a:prstClr val="black"/>
                </a:solidFill>
                <a:latin typeface="Trebuchet MS" panose="020B0603020202020204" pitchFamily="34" charset="0"/>
              </a:rPr>
              <a:t>	- il remplit la condition du départ « parent de 3 enfants » et, est  à moins de 5 ans 	de l'âge de la retraite</a:t>
            </a:r>
          </a:p>
          <a:p>
            <a:pPr lvl="0" algn="just"/>
            <a:r>
              <a:rPr lang="fr-FR" dirty="0">
                <a:solidFill>
                  <a:prstClr val="black"/>
                </a:solidFill>
                <a:latin typeface="Trebuchet MS" panose="020B0603020202020204" pitchFamily="34" charset="0"/>
              </a:rPr>
              <a:t>	</a:t>
            </a:r>
            <a:r>
              <a:rPr lang="fr-FR" sz="1500" dirty="0">
                <a:solidFill>
                  <a:prstClr val="black"/>
                </a:solidFill>
                <a:latin typeface="Trebuchet MS" panose="020B0603020202020204" pitchFamily="34" charset="0"/>
              </a:rPr>
              <a:t>- il a atteint l'âge d'ouverture du droit à pension avant la réforme</a:t>
            </a:r>
          </a:p>
          <a:p>
            <a:pPr lvl="0" algn="just"/>
            <a:endParaRPr lang="fr-FR" sz="1000" dirty="0">
              <a:solidFill>
                <a:prstClr val="black"/>
              </a:solidFill>
              <a:latin typeface="Trebuchet MS" panose="020B0603020202020204" pitchFamily="34" charset="0"/>
            </a:endParaRPr>
          </a:p>
          <a:p>
            <a:pPr lvl="0" algn="just"/>
            <a:r>
              <a:rPr lang="fr-FR" dirty="0">
                <a:solidFill>
                  <a:prstClr val="black"/>
                </a:solidFill>
                <a:latin typeface="Trebuchet MS" panose="020B0603020202020204" pitchFamily="34" charset="0"/>
              </a:rPr>
              <a:t>	</a:t>
            </a:r>
            <a:r>
              <a:rPr lang="fr-FR" sz="1500" dirty="0">
                <a:solidFill>
                  <a:prstClr val="black"/>
                </a:solidFill>
                <a:latin typeface="Trebuchet MS" panose="020B0603020202020204" pitchFamily="34" charset="0"/>
              </a:rPr>
              <a:t>	</a:t>
            </a:r>
          </a:p>
          <a:p>
            <a:pPr lvl="0" algn="ctr"/>
            <a:r>
              <a:rPr lang="fr-FR" sz="1600" b="1" i="1" dirty="0">
                <a:solidFill>
                  <a:srgbClr val="CD1D2C"/>
                </a:solidFill>
                <a:latin typeface="Trebuchet MS" panose="020B0603020202020204" pitchFamily="34" charset="0"/>
              </a:rPr>
              <a:t>En attente d’un décret d’application</a:t>
            </a:r>
          </a:p>
          <a:p>
            <a:pPr marL="285750" indent="-285750" algn="just">
              <a:buFont typeface="Wingdings" panose="05000000000000000000" pitchFamily="2" charset="2"/>
              <a:buChar char="Ø"/>
            </a:pPr>
            <a:endParaRPr lang="fr-FR" sz="1400" dirty="0" smtClean="0">
              <a:latin typeface="Trebuchet MS" panose="020B0603020202020204" pitchFamily="34" charset="0"/>
            </a:endParaRPr>
          </a:p>
          <a:p>
            <a:pPr algn="just"/>
            <a:r>
              <a:rPr lang="fr-FR" sz="1400" dirty="0" smtClean="0">
                <a:latin typeface="Trebuchet MS" panose="020B0603020202020204" pitchFamily="34" charset="0"/>
              </a:rPr>
              <a:t>Le minimum garanti devait être soumis à des conditions de ressources pour toutes les pensions versées à compter du 01/07/2013 mais la mesure n’est pas appliquée à ce jour car le décret n’a toujours pas été publié à ce jour</a:t>
            </a:r>
          </a:p>
          <a:p>
            <a:pPr marL="285750" indent="-285750" algn="just">
              <a:buFont typeface="Wingdings" panose="05000000000000000000" pitchFamily="2" charset="2"/>
              <a:buChar char="Ø"/>
            </a:pPr>
            <a:endParaRPr lang="fr-FR" sz="1500" dirty="0">
              <a:latin typeface="Trebuchet MS" panose="020B0603020202020204" pitchFamily="34" charset="0"/>
            </a:endParaRPr>
          </a:p>
        </p:txBody>
      </p:sp>
    </p:spTree>
    <p:extLst>
      <p:ext uri="{BB962C8B-B14F-4D97-AF65-F5344CB8AC3E}">
        <p14:creationId xmlns:p14="http://schemas.microsoft.com/office/powerpoint/2010/main" val="3353282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648072"/>
          </a:xfrm>
        </p:spPr>
        <p:txBody>
          <a:bodyPr/>
          <a:lstStyle/>
          <a:p>
            <a:r>
              <a:rPr lang="fr-FR" dirty="0" smtClean="0"/>
              <a:t>Le calcul de la pension</a:t>
            </a:r>
            <a:endParaRPr lang="fr-FR" dirty="0"/>
          </a:p>
        </p:txBody>
      </p:sp>
      <p:sp>
        <p:nvSpPr>
          <p:cNvPr id="3" name="Espace réservé du contenu 2"/>
          <p:cNvSpPr>
            <a:spLocks noGrp="1"/>
          </p:cNvSpPr>
          <p:nvPr>
            <p:ph sz="quarter" idx="1"/>
          </p:nvPr>
        </p:nvSpPr>
        <p:spPr>
          <a:xfrm>
            <a:off x="395536" y="1124744"/>
            <a:ext cx="7529264" cy="5349208"/>
          </a:xfrm>
        </p:spPr>
        <p:txBody>
          <a:bodyPr/>
          <a:lstStyle/>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55</a:t>
            </a:fld>
            <a:endParaRPr lang="fr-FR"/>
          </a:p>
        </p:txBody>
      </p:sp>
      <p:pic>
        <p:nvPicPr>
          <p:cNvPr id="7" name="Image 6"/>
          <p:cNvPicPr>
            <a:picLocks noChangeAspect="1"/>
          </p:cNvPicPr>
          <p:nvPr/>
        </p:nvPicPr>
        <p:blipFill>
          <a:blip r:embed="rId3"/>
          <a:stretch>
            <a:fillRect/>
          </a:stretch>
        </p:blipFill>
        <p:spPr>
          <a:xfrm>
            <a:off x="-2519482" y="-1640315"/>
            <a:ext cx="15480000" cy="9675000"/>
          </a:xfrm>
          <a:prstGeom prst="rect">
            <a:avLst/>
          </a:prstGeom>
        </p:spPr>
      </p:pic>
    </p:spTree>
    <p:extLst>
      <p:ext uri="{BB962C8B-B14F-4D97-AF65-F5344CB8AC3E}">
        <p14:creationId xmlns:p14="http://schemas.microsoft.com/office/powerpoint/2010/main" val="32957697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368" y="216986"/>
            <a:ext cx="7467600" cy="648072"/>
          </a:xfrm>
        </p:spPr>
        <p:txBody>
          <a:bodyPr/>
          <a:lstStyle/>
          <a:p>
            <a:r>
              <a:rPr lang="fr-FR" sz="2800" dirty="0" smtClean="0">
                <a:solidFill>
                  <a:srgbClr val="CD1D2C"/>
                </a:solidFill>
                <a:latin typeface="+mn-lt"/>
              </a:rPr>
              <a:t>Le calcul de la pension</a:t>
            </a:r>
            <a:endParaRPr lang="fr-FR" sz="2800" dirty="0">
              <a:solidFill>
                <a:srgbClr val="CD1D2C"/>
              </a:solidFill>
              <a:latin typeface="+mn-lt"/>
            </a:endParaRPr>
          </a:p>
        </p:txBody>
      </p:sp>
      <p:sp>
        <p:nvSpPr>
          <p:cNvPr id="3" name="Espace réservé du contenu 2"/>
          <p:cNvSpPr>
            <a:spLocks noGrp="1"/>
          </p:cNvSpPr>
          <p:nvPr>
            <p:ph sz="quarter" idx="1"/>
          </p:nvPr>
        </p:nvSpPr>
        <p:spPr>
          <a:xfrm>
            <a:off x="395536" y="1124744"/>
            <a:ext cx="7529264" cy="5349208"/>
          </a:xfrm>
        </p:spPr>
        <p:txBody>
          <a:bodyPr/>
          <a:lstStyle/>
          <a:p>
            <a:r>
              <a:rPr lang="fr-FR" sz="2400" dirty="0" smtClean="0"/>
              <a:t>Le principe de calcul du montant de la pension :</a:t>
            </a:r>
          </a:p>
          <a:p>
            <a:pPr marL="0" indent="0">
              <a:buNone/>
            </a:pPr>
            <a:endParaRPr lang="fr-FR" dirty="0"/>
          </a:p>
          <a:p>
            <a:pPr marL="0" indent="0">
              <a:buNone/>
            </a:pPr>
            <a:endParaRPr lang="fr-FR" dirty="0"/>
          </a:p>
        </p:txBody>
      </p:sp>
      <p:sp>
        <p:nvSpPr>
          <p:cNvPr id="7" name="Espace réservé du numéro de diapositive 6"/>
          <p:cNvSpPr>
            <a:spLocks noGrp="1"/>
          </p:cNvSpPr>
          <p:nvPr>
            <p:ph type="sldNum" sz="quarter" idx="15"/>
          </p:nvPr>
        </p:nvSpPr>
        <p:spPr/>
        <p:txBody>
          <a:bodyPr/>
          <a:lstStyle/>
          <a:p>
            <a:fld id="{6E3F9515-A763-4D14-AC71-B154AE23D4FB}" type="slidenum">
              <a:rPr lang="fr-FR" smtClean="0"/>
              <a:t>56</a:t>
            </a:fld>
            <a:endParaRPr lang="fr-FR"/>
          </a:p>
        </p:txBody>
      </p:sp>
      <p:sp>
        <p:nvSpPr>
          <p:cNvPr id="4" name="ZoneTexte 3"/>
          <p:cNvSpPr txBox="1"/>
          <p:nvPr/>
        </p:nvSpPr>
        <p:spPr>
          <a:xfrm>
            <a:off x="947120" y="2219173"/>
            <a:ext cx="1368152" cy="415498"/>
          </a:xfrm>
          <a:prstGeom prst="rect">
            <a:avLst/>
          </a:prstGeom>
          <a:solidFill>
            <a:schemeClr val="accent1">
              <a:lumMod val="60000"/>
              <a:lumOff val="40000"/>
            </a:schemeClr>
          </a:solidFill>
        </p:spPr>
        <p:txBody>
          <a:bodyPr wrap="square" rtlCol="0">
            <a:spAutoFit/>
          </a:bodyPr>
          <a:lstStyle/>
          <a:p>
            <a:r>
              <a:rPr lang="fr-FR" sz="1050" dirty="0" smtClean="0"/>
              <a:t>Services liquidés + bonifications</a:t>
            </a:r>
            <a:endParaRPr lang="fr-FR" sz="1050" dirty="0"/>
          </a:p>
        </p:txBody>
      </p:sp>
      <p:sp>
        <p:nvSpPr>
          <p:cNvPr id="5" name="ZoneTexte 4"/>
          <p:cNvSpPr txBox="1"/>
          <p:nvPr/>
        </p:nvSpPr>
        <p:spPr>
          <a:xfrm>
            <a:off x="940391" y="3096675"/>
            <a:ext cx="1368152" cy="415498"/>
          </a:xfrm>
          <a:prstGeom prst="rect">
            <a:avLst/>
          </a:prstGeom>
          <a:solidFill>
            <a:schemeClr val="accent1">
              <a:lumMod val="60000"/>
              <a:lumOff val="40000"/>
            </a:schemeClr>
          </a:solidFill>
        </p:spPr>
        <p:txBody>
          <a:bodyPr wrap="square" rtlCol="0">
            <a:spAutoFit/>
          </a:bodyPr>
          <a:lstStyle/>
          <a:p>
            <a:pPr algn="ctr"/>
            <a:r>
              <a:rPr lang="fr-FR" sz="1050" dirty="0" smtClean="0"/>
              <a:t>Durée </a:t>
            </a:r>
          </a:p>
          <a:p>
            <a:pPr algn="ctr"/>
            <a:r>
              <a:rPr lang="fr-FR" sz="1050" dirty="0" smtClean="0"/>
              <a:t>d’assurance</a:t>
            </a:r>
            <a:endParaRPr lang="fr-FR" sz="1050" dirty="0"/>
          </a:p>
        </p:txBody>
      </p:sp>
      <p:sp>
        <p:nvSpPr>
          <p:cNvPr id="6" name="ZoneTexte 5"/>
          <p:cNvSpPr txBox="1"/>
          <p:nvPr/>
        </p:nvSpPr>
        <p:spPr>
          <a:xfrm>
            <a:off x="2757331" y="2219466"/>
            <a:ext cx="1368152" cy="415498"/>
          </a:xfrm>
          <a:prstGeom prst="rect">
            <a:avLst/>
          </a:prstGeom>
          <a:solidFill>
            <a:schemeClr val="accent1">
              <a:lumMod val="60000"/>
              <a:lumOff val="40000"/>
            </a:schemeClr>
          </a:solidFill>
        </p:spPr>
        <p:txBody>
          <a:bodyPr wrap="square" rtlCol="0">
            <a:spAutoFit/>
          </a:bodyPr>
          <a:lstStyle/>
          <a:p>
            <a:pPr algn="ctr"/>
            <a:r>
              <a:rPr lang="fr-FR" sz="1050" dirty="0" smtClean="0"/>
              <a:t>Année d’ouverture</a:t>
            </a:r>
          </a:p>
          <a:p>
            <a:pPr algn="ctr"/>
            <a:r>
              <a:rPr lang="fr-FR" sz="1050" dirty="0"/>
              <a:t>d</a:t>
            </a:r>
            <a:r>
              <a:rPr lang="fr-FR" sz="1050" dirty="0" smtClean="0"/>
              <a:t>es droits</a:t>
            </a:r>
            <a:endParaRPr lang="fr-FR" sz="1050" dirty="0"/>
          </a:p>
        </p:txBody>
      </p:sp>
      <p:sp>
        <p:nvSpPr>
          <p:cNvPr id="8" name="ZoneTexte 7"/>
          <p:cNvSpPr txBox="1"/>
          <p:nvPr/>
        </p:nvSpPr>
        <p:spPr>
          <a:xfrm>
            <a:off x="2748024" y="3783379"/>
            <a:ext cx="1368152" cy="900246"/>
          </a:xfrm>
          <a:prstGeom prst="rect">
            <a:avLst/>
          </a:prstGeom>
          <a:solidFill>
            <a:schemeClr val="accent1">
              <a:lumMod val="60000"/>
              <a:lumOff val="40000"/>
            </a:schemeClr>
          </a:solidFill>
        </p:spPr>
        <p:txBody>
          <a:bodyPr wrap="square" rtlCol="0">
            <a:spAutoFit/>
          </a:bodyPr>
          <a:lstStyle/>
          <a:p>
            <a:endParaRPr lang="fr-FR" sz="1050" dirty="0" smtClean="0"/>
          </a:p>
          <a:p>
            <a:endParaRPr lang="fr-FR" sz="1050" dirty="0"/>
          </a:p>
          <a:p>
            <a:pPr algn="ctr"/>
            <a:r>
              <a:rPr lang="fr-FR" sz="1050" dirty="0" smtClean="0"/>
              <a:t>Comparaison</a:t>
            </a:r>
          </a:p>
          <a:p>
            <a:endParaRPr lang="fr-FR" sz="1050" dirty="0"/>
          </a:p>
          <a:p>
            <a:endParaRPr lang="fr-FR" sz="1050" dirty="0"/>
          </a:p>
        </p:txBody>
      </p:sp>
      <p:sp>
        <p:nvSpPr>
          <p:cNvPr id="9" name="ZoneTexte 8"/>
          <p:cNvSpPr txBox="1"/>
          <p:nvPr/>
        </p:nvSpPr>
        <p:spPr>
          <a:xfrm>
            <a:off x="5004048" y="2078721"/>
            <a:ext cx="1368152" cy="577081"/>
          </a:xfrm>
          <a:prstGeom prst="rect">
            <a:avLst/>
          </a:prstGeom>
          <a:solidFill>
            <a:schemeClr val="accent1">
              <a:lumMod val="60000"/>
              <a:lumOff val="40000"/>
            </a:schemeClr>
          </a:solidFill>
        </p:spPr>
        <p:txBody>
          <a:bodyPr wrap="square" rtlCol="0">
            <a:spAutoFit/>
          </a:bodyPr>
          <a:lstStyle/>
          <a:p>
            <a:r>
              <a:rPr lang="fr-FR" sz="1050" dirty="0" smtClean="0"/>
              <a:t>Montant  initial de la pension sur le dernier indice</a:t>
            </a:r>
            <a:endParaRPr lang="fr-FR" sz="1050" dirty="0"/>
          </a:p>
        </p:txBody>
      </p:sp>
      <p:sp>
        <p:nvSpPr>
          <p:cNvPr id="10" name="ZoneTexte 9"/>
          <p:cNvSpPr txBox="1"/>
          <p:nvPr/>
        </p:nvSpPr>
        <p:spPr>
          <a:xfrm>
            <a:off x="5004048" y="3045828"/>
            <a:ext cx="1368152" cy="415498"/>
          </a:xfrm>
          <a:prstGeom prst="rect">
            <a:avLst/>
          </a:prstGeom>
          <a:solidFill>
            <a:schemeClr val="accent1">
              <a:lumMod val="60000"/>
              <a:lumOff val="40000"/>
            </a:schemeClr>
          </a:solidFill>
        </p:spPr>
        <p:txBody>
          <a:bodyPr wrap="square" rtlCol="0">
            <a:spAutoFit/>
          </a:bodyPr>
          <a:lstStyle/>
          <a:p>
            <a:r>
              <a:rPr lang="fr-FR" sz="1050" dirty="0" smtClean="0"/>
              <a:t>Coefficient de décote ou surcote</a:t>
            </a:r>
            <a:endParaRPr lang="fr-FR" sz="1050" dirty="0"/>
          </a:p>
        </p:txBody>
      </p:sp>
      <p:sp>
        <p:nvSpPr>
          <p:cNvPr id="11" name="ZoneTexte 10"/>
          <p:cNvSpPr txBox="1"/>
          <p:nvPr/>
        </p:nvSpPr>
        <p:spPr>
          <a:xfrm>
            <a:off x="5001849" y="3688829"/>
            <a:ext cx="1368152" cy="577081"/>
          </a:xfrm>
          <a:prstGeom prst="rect">
            <a:avLst/>
          </a:prstGeom>
          <a:solidFill>
            <a:schemeClr val="accent1">
              <a:lumMod val="60000"/>
              <a:lumOff val="40000"/>
            </a:schemeClr>
          </a:solidFill>
        </p:spPr>
        <p:txBody>
          <a:bodyPr wrap="square" rtlCol="0">
            <a:spAutoFit/>
          </a:bodyPr>
          <a:lstStyle/>
          <a:p>
            <a:r>
              <a:rPr lang="fr-FR" sz="1050" dirty="0" smtClean="0"/>
              <a:t>Montant final de la pension sur le dernier indice</a:t>
            </a:r>
            <a:endParaRPr lang="fr-FR" sz="1050" dirty="0"/>
          </a:p>
        </p:txBody>
      </p:sp>
      <p:sp>
        <p:nvSpPr>
          <p:cNvPr id="12" name="ZoneTexte 11"/>
          <p:cNvSpPr txBox="1"/>
          <p:nvPr/>
        </p:nvSpPr>
        <p:spPr>
          <a:xfrm>
            <a:off x="4981969" y="4318596"/>
            <a:ext cx="1368152" cy="415498"/>
          </a:xfrm>
          <a:prstGeom prst="rect">
            <a:avLst/>
          </a:prstGeom>
          <a:solidFill>
            <a:schemeClr val="accent1">
              <a:lumMod val="60000"/>
              <a:lumOff val="40000"/>
            </a:schemeClr>
          </a:solidFill>
        </p:spPr>
        <p:txBody>
          <a:bodyPr wrap="square" rtlCol="0">
            <a:spAutoFit/>
          </a:bodyPr>
          <a:lstStyle/>
          <a:p>
            <a:r>
              <a:rPr lang="fr-FR" sz="1050" dirty="0" smtClean="0"/>
              <a:t>Montant du minimum garanti</a:t>
            </a:r>
            <a:endParaRPr lang="fr-FR" sz="1050" dirty="0"/>
          </a:p>
        </p:txBody>
      </p:sp>
      <p:sp>
        <p:nvSpPr>
          <p:cNvPr id="13" name="ZoneTexte 12"/>
          <p:cNvSpPr txBox="1"/>
          <p:nvPr/>
        </p:nvSpPr>
        <p:spPr>
          <a:xfrm>
            <a:off x="4981970" y="5157192"/>
            <a:ext cx="1368152" cy="577081"/>
          </a:xfrm>
          <a:prstGeom prst="rect">
            <a:avLst/>
          </a:prstGeom>
          <a:solidFill>
            <a:schemeClr val="accent1">
              <a:lumMod val="60000"/>
              <a:lumOff val="40000"/>
            </a:schemeClr>
          </a:solidFill>
        </p:spPr>
        <p:txBody>
          <a:bodyPr wrap="square" rtlCol="0">
            <a:spAutoFit/>
          </a:bodyPr>
          <a:lstStyle/>
          <a:p>
            <a:r>
              <a:rPr lang="fr-FR" sz="1050" b="1" dirty="0" smtClean="0"/>
              <a:t>Le plus avantageux est versé</a:t>
            </a:r>
            <a:endParaRPr lang="fr-FR" sz="1050" b="1" dirty="0"/>
          </a:p>
        </p:txBody>
      </p:sp>
      <p:sp>
        <p:nvSpPr>
          <p:cNvPr id="14" name="ZoneTexte 13"/>
          <p:cNvSpPr txBox="1"/>
          <p:nvPr/>
        </p:nvSpPr>
        <p:spPr>
          <a:xfrm>
            <a:off x="2748024" y="3083631"/>
            <a:ext cx="1368152" cy="415498"/>
          </a:xfrm>
          <a:prstGeom prst="rect">
            <a:avLst/>
          </a:prstGeom>
          <a:solidFill>
            <a:schemeClr val="accent1">
              <a:lumMod val="60000"/>
              <a:lumOff val="40000"/>
            </a:schemeClr>
          </a:solidFill>
        </p:spPr>
        <p:txBody>
          <a:bodyPr wrap="square" rtlCol="0">
            <a:spAutoFit/>
          </a:bodyPr>
          <a:lstStyle/>
          <a:p>
            <a:r>
              <a:rPr lang="fr-FR" sz="1050" dirty="0" smtClean="0"/>
              <a:t>Année d’ouverture des droits</a:t>
            </a:r>
            <a:endParaRPr lang="fr-FR" sz="1050" dirty="0"/>
          </a:p>
        </p:txBody>
      </p:sp>
      <p:sp>
        <p:nvSpPr>
          <p:cNvPr id="15" name="ZoneTexte 14"/>
          <p:cNvSpPr txBox="1"/>
          <p:nvPr/>
        </p:nvSpPr>
        <p:spPr>
          <a:xfrm>
            <a:off x="2314103" y="2251683"/>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16" name="ZoneTexte 15"/>
          <p:cNvSpPr txBox="1"/>
          <p:nvPr/>
        </p:nvSpPr>
        <p:spPr>
          <a:xfrm>
            <a:off x="2362597" y="3106714"/>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17" name="ZoneTexte 16"/>
          <p:cNvSpPr txBox="1"/>
          <p:nvPr/>
        </p:nvSpPr>
        <p:spPr>
          <a:xfrm>
            <a:off x="4393541" y="3119758"/>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18" name="ZoneTexte 17"/>
          <p:cNvSpPr txBox="1"/>
          <p:nvPr/>
        </p:nvSpPr>
        <p:spPr>
          <a:xfrm>
            <a:off x="4393541" y="3954292"/>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19" name="ZoneTexte 18"/>
          <p:cNvSpPr txBox="1"/>
          <p:nvPr/>
        </p:nvSpPr>
        <p:spPr>
          <a:xfrm rot="5400000">
            <a:off x="5427272" y="4780602"/>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20" name="ZoneTexte 19"/>
          <p:cNvSpPr txBox="1"/>
          <p:nvPr/>
        </p:nvSpPr>
        <p:spPr>
          <a:xfrm rot="10800000">
            <a:off x="4320239" y="4340662"/>
            <a:ext cx="477547" cy="369332"/>
          </a:xfrm>
          <a:prstGeom prst="rect">
            <a:avLst/>
          </a:prstGeom>
          <a:noFill/>
        </p:spPr>
        <p:txBody>
          <a:bodyPr wrap="square" rtlCol="0">
            <a:spAutoFit/>
          </a:bodyPr>
          <a:lstStyle/>
          <a:p>
            <a:r>
              <a:rPr lang="fr-FR" dirty="0" smtClean="0">
                <a:sym typeface="Wingdings"/>
              </a:rPr>
              <a:t></a:t>
            </a:r>
            <a:endParaRPr lang="fr-FR" dirty="0"/>
          </a:p>
        </p:txBody>
      </p:sp>
      <p:sp>
        <p:nvSpPr>
          <p:cNvPr id="21" name="ZoneTexte 20"/>
          <p:cNvSpPr txBox="1"/>
          <p:nvPr/>
        </p:nvSpPr>
        <p:spPr>
          <a:xfrm>
            <a:off x="4393541" y="1934238"/>
            <a:ext cx="336897" cy="646331"/>
          </a:xfrm>
          <a:prstGeom prst="rect">
            <a:avLst/>
          </a:prstGeom>
          <a:noFill/>
        </p:spPr>
        <p:txBody>
          <a:bodyPr wrap="square" rtlCol="0">
            <a:spAutoFit/>
          </a:bodyPr>
          <a:lstStyle/>
          <a:p>
            <a:endParaRPr lang="fr-FR" dirty="0" smtClean="0"/>
          </a:p>
          <a:p>
            <a:r>
              <a:rPr lang="fr-FR" dirty="0" smtClean="0"/>
              <a:t>=</a:t>
            </a:r>
            <a:endParaRPr lang="fr-FR" dirty="0"/>
          </a:p>
        </p:txBody>
      </p:sp>
      <p:sp>
        <p:nvSpPr>
          <p:cNvPr id="23" name="ZoneTexte 22"/>
          <p:cNvSpPr txBox="1"/>
          <p:nvPr/>
        </p:nvSpPr>
        <p:spPr>
          <a:xfrm>
            <a:off x="5524049" y="3101030"/>
            <a:ext cx="336897" cy="646331"/>
          </a:xfrm>
          <a:prstGeom prst="rect">
            <a:avLst/>
          </a:prstGeom>
          <a:noFill/>
        </p:spPr>
        <p:txBody>
          <a:bodyPr wrap="square" rtlCol="0">
            <a:spAutoFit/>
          </a:bodyPr>
          <a:lstStyle/>
          <a:p>
            <a:endParaRPr lang="fr-FR" dirty="0" smtClean="0"/>
          </a:p>
          <a:p>
            <a:r>
              <a:rPr lang="fr-FR" dirty="0" smtClean="0"/>
              <a:t>=</a:t>
            </a:r>
            <a:endParaRPr lang="fr-FR" dirty="0"/>
          </a:p>
        </p:txBody>
      </p:sp>
      <p:sp>
        <p:nvSpPr>
          <p:cNvPr id="24" name="ZoneTexte 23"/>
          <p:cNvSpPr txBox="1"/>
          <p:nvPr/>
        </p:nvSpPr>
        <p:spPr>
          <a:xfrm>
            <a:off x="5440555" y="2471136"/>
            <a:ext cx="410157" cy="369332"/>
          </a:xfrm>
          <a:prstGeom prst="rect">
            <a:avLst/>
          </a:prstGeom>
          <a:noFill/>
        </p:spPr>
        <p:txBody>
          <a:bodyPr wrap="square" rtlCol="0">
            <a:spAutoFit/>
          </a:bodyPr>
          <a:lstStyle/>
          <a:p>
            <a:r>
              <a:rPr lang="fr-FR" dirty="0" smtClean="0"/>
              <a:t> x</a:t>
            </a:r>
            <a:endParaRPr lang="fr-FR" dirty="0"/>
          </a:p>
        </p:txBody>
      </p:sp>
    </p:spTree>
    <p:extLst>
      <p:ext uri="{BB962C8B-B14F-4D97-AF65-F5344CB8AC3E}">
        <p14:creationId xmlns:p14="http://schemas.microsoft.com/office/powerpoint/2010/main" val="17117586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838986" y="1112364"/>
            <a:ext cx="7861954" cy="5155257"/>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Trebuchet MS" panose="020B0603020202020204" pitchFamily="34" charset="0"/>
              </a:rPr>
              <a:t>Avantage financier supplémentaire accordé aux fonctionnaires ayant élevé au moins 3 enfants pendant 9 ans avant l'âge </a:t>
            </a:r>
            <a:r>
              <a:rPr lang="fr-FR" sz="2000" dirty="0" smtClean="0">
                <a:latin typeface="Trebuchet MS" panose="020B0603020202020204" pitchFamily="34" charset="0"/>
              </a:rPr>
              <a:t>de   16 ans </a:t>
            </a:r>
            <a:r>
              <a:rPr lang="fr-FR" sz="2000" dirty="0">
                <a:latin typeface="Trebuchet MS" panose="020B0603020202020204" pitchFamily="34" charset="0"/>
              </a:rPr>
              <a:t>ou 20 ans</a:t>
            </a:r>
            <a:r>
              <a:rPr lang="fr-FR" sz="2000" dirty="0" smtClean="0">
                <a:latin typeface="Trebuchet MS" panose="020B0603020202020204" pitchFamily="34" charset="0"/>
              </a:rPr>
              <a:t>.</a:t>
            </a:r>
          </a:p>
          <a:p>
            <a:pPr marL="342900" indent="-342900">
              <a:buFont typeface="Arial" panose="020B0604020202020204" pitchFamily="34" charset="0"/>
              <a:buChar char="•"/>
            </a:pPr>
            <a:endParaRPr lang="fr-FR" sz="600" dirty="0">
              <a:latin typeface="Trebuchet MS" panose="020B0603020202020204" pitchFamily="34" charset="0"/>
            </a:endParaRPr>
          </a:p>
          <a:p>
            <a:pPr marL="800100" lvl="1" indent="-342900">
              <a:buFont typeface="Wingdings" panose="05000000000000000000" pitchFamily="2" charset="2"/>
              <a:buChar char="Ø"/>
            </a:pPr>
            <a:r>
              <a:rPr lang="fr-FR" sz="2000" dirty="0" smtClean="0">
                <a:latin typeface="Trebuchet MS" panose="020B0603020202020204" pitchFamily="34" charset="0"/>
              </a:rPr>
              <a:t>	Majoration </a:t>
            </a:r>
            <a:r>
              <a:rPr lang="fr-FR" sz="2000" dirty="0">
                <a:latin typeface="Trebuchet MS" panose="020B0603020202020204" pitchFamily="34" charset="0"/>
              </a:rPr>
              <a:t>de 10% pour 3 enfants puis 5% par enfant </a:t>
            </a:r>
            <a:r>
              <a:rPr lang="fr-FR" sz="2000" dirty="0" smtClean="0">
                <a:latin typeface="Trebuchet MS" panose="020B0603020202020204" pitchFamily="34" charset="0"/>
              </a:rPr>
              <a:t>	supplémentaire</a:t>
            </a:r>
          </a:p>
          <a:p>
            <a:endParaRPr lang="fr-FR" sz="2000" dirty="0" smtClean="0">
              <a:latin typeface="Trebuchet MS" panose="020B0603020202020204" pitchFamily="34" charset="0"/>
            </a:endParaRPr>
          </a:p>
          <a:p>
            <a:pPr marL="342900" indent="-342900">
              <a:buFont typeface="Arial" panose="020B0604020202020204" pitchFamily="34" charset="0"/>
              <a:buChar char="•"/>
            </a:pPr>
            <a:r>
              <a:rPr lang="fr-FR" sz="2000" dirty="0" smtClean="0">
                <a:latin typeface="Trebuchet MS" panose="020B0603020202020204" pitchFamily="34" charset="0"/>
              </a:rPr>
              <a:t>	Enfants </a:t>
            </a:r>
            <a:r>
              <a:rPr lang="fr-FR" sz="2000" dirty="0">
                <a:latin typeface="Trebuchet MS" panose="020B0603020202020204" pitchFamily="34" charset="0"/>
              </a:rPr>
              <a:t>ouvrant droit </a:t>
            </a:r>
            <a:r>
              <a:rPr lang="fr-FR" sz="2000" dirty="0" smtClean="0">
                <a:latin typeface="Trebuchet MS" panose="020B0603020202020204" pitchFamily="34" charset="0"/>
              </a:rPr>
              <a:t>:</a:t>
            </a:r>
          </a:p>
          <a:p>
            <a:pPr marL="342900" indent="-342900">
              <a:buFont typeface="Arial" panose="020B0604020202020204" pitchFamily="34" charset="0"/>
              <a:buChar char="•"/>
            </a:pPr>
            <a:endParaRPr lang="fr-FR" sz="500" dirty="0">
              <a:latin typeface="Trebuchet MS" panose="020B0603020202020204" pitchFamily="34" charset="0"/>
            </a:endParaRPr>
          </a:p>
          <a:p>
            <a:r>
              <a:rPr lang="fr-FR" sz="2200" dirty="0" smtClean="0">
                <a:latin typeface="Trebuchet MS" panose="020B0603020202020204" pitchFamily="34" charset="0"/>
              </a:rPr>
              <a:t>	- 	</a:t>
            </a:r>
            <a:r>
              <a:rPr lang="fr-FR" dirty="0" smtClean="0">
                <a:latin typeface="Trebuchet MS" panose="020B0603020202020204" pitchFamily="34" charset="0"/>
              </a:rPr>
              <a:t>Légitimes</a:t>
            </a:r>
            <a:endParaRPr lang="fr-FR" dirty="0">
              <a:latin typeface="Trebuchet MS" panose="020B0603020202020204" pitchFamily="34" charset="0"/>
            </a:endParaRPr>
          </a:p>
          <a:p>
            <a:r>
              <a:rPr lang="fr-FR" dirty="0" smtClean="0">
                <a:latin typeface="Trebuchet MS" panose="020B0603020202020204" pitchFamily="34" charset="0"/>
              </a:rPr>
              <a:t>	- 	Adoptés</a:t>
            </a:r>
            <a:endParaRPr lang="fr-FR" dirty="0">
              <a:latin typeface="Trebuchet MS" panose="020B0603020202020204" pitchFamily="34" charset="0"/>
            </a:endParaRPr>
          </a:p>
          <a:p>
            <a:r>
              <a:rPr lang="fr-FR" dirty="0" smtClean="0">
                <a:latin typeface="Trebuchet MS" panose="020B0603020202020204" pitchFamily="34" charset="0"/>
              </a:rPr>
              <a:t>	- 	Recueillis</a:t>
            </a:r>
            <a:endParaRPr lang="fr-FR" dirty="0">
              <a:latin typeface="Trebuchet MS" panose="020B0603020202020204" pitchFamily="34" charset="0"/>
            </a:endParaRPr>
          </a:p>
          <a:p>
            <a:r>
              <a:rPr lang="fr-FR" dirty="0" smtClean="0">
                <a:latin typeface="Trebuchet MS" panose="020B0603020202020204" pitchFamily="34" charset="0"/>
              </a:rPr>
              <a:t>	- 	Du </a:t>
            </a:r>
            <a:r>
              <a:rPr lang="fr-FR" dirty="0">
                <a:latin typeface="Trebuchet MS" panose="020B0603020202020204" pitchFamily="34" charset="0"/>
              </a:rPr>
              <a:t>conjoint</a:t>
            </a:r>
          </a:p>
          <a:p>
            <a:r>
              <a:rPr lang="fr-FR" dirty="0" smtClean="0">
                <a:latin typeface="Trebuchet MS" panose="020B0603020202020204" pitchFamily="34" charset="0"/>
              </a:rPr>
              <a:t>	- 	Sous tutelle</a:t>
            </a:r>
          </a:p>
          <a:p>
            <a:pPr marL="342900" indent="-342900">
              <a:lnSpc>
                <a:spcPct val="150000"/>
              </a:lnSpc>
              <a:buFont typeface="Arial" panose="020B0604020202020204" pitchFamily="34" charset="0"/>
              <a:buChar char="•"/>
            </a:pPr>
            <a:r>
              <a:rPr lang="fr-FR" sz="2000" dirty="0" smtClean="0">
                <a:latin typeface="Trebuchet MS" panose="020B0603020202020204" pitchFamily="34" charset="0"/>
              </a:rPr>
              <a:t>Mise </a:t>
            </a:r>
            <a:r>
              <a:rPr lang="fr-FR" sz="2000" dirty="0">
                <a:latin typeface="Trebuchet MS" panose="020B0603020202020204" pitchFamily="34" charset="0"/>
              </a:rPr>
              <a:t>en paiement au 16 ans du 3ème enfant et des </a:t>
            </a:r>
            <a:r>
              <a:rPr lang="fr-FR" sz="2000" dirty="0" smtClean="0">
                <a:latin typeface="Trebuchet MS" panose="020B0603020202020204" pitchFamily="34" charset="0"/>
              </a:rPr>
              <a:t>suivants</a:t>
            </a:r>
          </a:p>
          <a:p>
            <a:r>
              <a:rPr lang="fr-FR" i="1" dirty="0" smtClean="0">
                <a:latin typeface="Trebuchet MS" panose="020B0603020202020204" pitchFamily="34" charset="0"/>
              </a:rPr>
              <a:t>A compter de 2014 la majoration pour enfant est désormais soumise à l’impôt sur le revenu. Cette mesure s’applique dès 2014, au titre des revenus perçus en 2013.</a:t>
            </a:r>
            <a:endParaRPr lang="fr-FR" i="1" dirty="0">
              <a:latin typeface="Trebuchet MS" panose="020B0603020202020204" pitchFamily="34" charset="0"/>
            </a:endParaRPr>
          </a:p>
        </p:txBody>
      </p:sp>
      <p:sp>
        <p:nvSpPr>
          <p:cNvPr id="5" name="ZoneTexte 4"/>
          <p:cNvSpPr txBox="1"/>
          <p:nvPr/>
        </p:nvSpPr>
        <p:spPr>
          <a:xfrm>
            <a:off x="2744771" y="472912"/>
            <a:ext cx="4091233"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Majoration pour </a:t>
            </a:r>
            <a:r>
              <a:rPr lang="fr-FR" sz="2800" dirty="0" smtClean="0">
                <a:solidFill>
                  <a:srgbClr val="CD1D2C"/>
                </a:solidFill>
                <a:latin typeface="Trebuchet MS" panose="020B0603020202020204" pitchFamily="34" charset="0"/>
              </a:rPr>
              <a:t>enfants</a:t>
            </a:r>
            <a:endParaRPr lang="fr-FR" sz="2800" dirty="0">
              <a:solidFill>
                <a:srgbClr val="CD1D2C"/>
              </a:solidFill>
              <a:latin typeface="Trebuchet MS" panose="020B060302020202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39" y="5253355"/>
            <a:ext cx="342747" cy="342747"/>
          </a:xfrm>
          <a:prstGeom prst="rect">
            <a:avLst/>
          </a:prstGeom>
        </p:spPr>
      </p:pic>
    </p:spTree>
    <p:extLst>
      <p:ext uri="{BB962C8B-B14F-4D97-AF65-F5344CB8AC3E}">
        <p14:creationId xmlns:p14="http://schemas.microsoft.com/office/powerpoint/2010/main" val="285469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648072"/>
          </a:xfrm>
        </p:spPr>
        <p:txBody>
          <a:bodyPr/>
          <a:lstStyle/>
          <a:p>
            <a:r>
              <a:rPr lang="fr-FR" sz="2800" dirty="0" smtClean="0">
                <a:solidFill>
                  <a:srgbClr val="CD1D2C"/>
                </a:solidFill>
                <a:latin typeface="+mn-lt"/>
              </a:rPr>
              <a:t>La nouvelle bonification indiciaire (NBI)</a:t>
            </a:r>
            <a:endParaRPr lang="fr-FR" sz="2800" dirty="0">
              <a:solidFill>
                <a:srgbClr val="CD1D2C"/>
              </a:solidFill>
              <a:latin typeface="+mn-lt"/>
            </a:endParaRPr>
          </a:p>
        </p:txBody>
      </p:sp>
      <p:sp>
        <p:nvSpPr>
          <p:cNvPr id="3" name="Espace réservé du contenu 2"/>
          <p:cNvSpPr>
            <a:spLocks noGrp="1"/>
          </p:cNvSpPr>
          <p:nvPr>
            <p:ph sz="quarter" idx="1"/>
          </p:nvPr>
        </p:nvSpPr>
        <p:spPr>
          <a:xfrm>
            <a:off x="395536" y="1124744"/>
            <a:ext cx="7529264" cy="5349208"/>
          </a:xfrm>
        </p:spPr>
        <p:txBody>
          <a:bodyPr/>
          <a:lstStyle/>
          <a:p>
            <a:pPr algn="just"/>
            <a:r>
              <a:rPr lang="fr-FR" sz="1800" dirty="0" smtClean="0"/>
              <a:t>La NBI</a:t>
            </a:r>
            <a:r>
              <a:rPr lang="fr-FR" sz="1800" dirty="0"/>
              <a:t> </a:t>
            </a:r>
            <a:r>
              <a:rPr lang="fr-FR" sz="1800" dirty="0" smtClean="0"/>
              <a:t>est attribuée </a:t>
            </a:r>
            <a:r>
              <a:rPr lang="fr-FR" sz="1800" dirty="0"/>
              <a:t>à certains fonctionnaires territoriaux et hospitaliers nommés sur des emplois ou grades comportant une responsabilité ou une technicité particulière </a:t>
            </a:r>
            <a:r>
              <a:rPr lang="fr-FR" sz="1800" dirty="0" smtClean="0"/>
              <a:t>(</a:t>
            </a:r>
            <a:r>
              <a:rPr lang="fr-FR" sz="1800" dirty="0"/>
              <a:t>Loi n° 91-73 du 18 janvier 1991</a:t>
            </a:r>
            <a:r>
              <a:rPr lang="fr-FR" sz="1800" dirty="0" smtClean="0"/>
              <a:t>).</a:t>
            </a:r>
          </a:p>
          <a:p>
            <a:pPr marL="0" indent="0" algn="just">
              <a:buNone/>
            </a:pPr>
            <a:endParaRPr lang="fr-FR" sz="1800" dirty="0"/>
          </a:p>
          <a:p>
            <a:pPr algn="just"/>
            <a:r>
              <a:rPr lang="fr-FR" sz="1800" dirty="0"/>
              <a:t>Ce supplément de rémunération est soumis à cotisations (</a:t>
            </a:r>
            <a:r>
              <a:rPr lang="fr-FR" sz="1800" dirty="0">
                <a:hlinkClick r:id="rId3"/>
              </a:rPr>
              <a:t>CNRACL</a:t>
            </a:r>
            <a:r>
              <a:rPr lang="fr-FR" sz="1800" dirty="0"/>
              <a:t>, </a:t>
            </a:r>
            <a:r>
              <a:rPr lang="fr-FR" sz="1800" dirty="0">
                <a:hlinkClick r:id="rId4"/>
              </a:rPr>
              <a:t>FCCPA</a:t>
            </a:r>
            <a:r>
              <a:rPr lang="fr-FR" sz="1800" dirty="0"/>
              <a:t>, </a:t>
            </a:r>
            <a:r>
              <a:rPr lang="fr-FR" sz="1800" dirty="0">
                <a:hlinkClick r:id="rId5"/>
              </a:rPr>
              <a:t>FEH</a:t>
            </a:r>
            <a:r>
              <a:rPr lang="fr-FR" sz="1800" dirty="0"/>
              <a:t>) dont le taux est fixé par décret et donne droit à un supplément de </a:t>
            </a:r>
            <a:r>
              <a:rPr lang="fr-FR" sz="1800" dirty="0" smtClean="0"/>
              <a:t>pension.</a:t>
            </a:r>
          </a:p>
          <a:p>
            <a:pPr marL="0" indent="0" algn="just">
              <a:buNone/>
            </a:pPr>
            <a:endParaRPr lang="fr-FR" sz="1800" dirty="0"/>
          </a:p>
          <a:p>
            <a:pPr algn="just"/>
            <a:r>
              <a:rPr lang="fr-FR" sz="1800" dirty="0"/>
              <a:t>La NBI versée aux fonctionnaires depuis le 1er août 1990 ouvre droit à un supplément de pension qui s’ajoute à la pension attribuée à titre principal.</a:t>
            </a:r>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58</a:t>
            </a:fld>
            <a:endParaRPr lang="fr-FR"/>
          </a:p>
        </p:txBody>
      </p:sp>
    </p:spTree>
    <p:extLst>
      <p:ext uri="{BB962C8B-B14F-4D97-AF65-F5344CB8AC3E}">
        <p14:creationId xmlns:p14="http://schemas.microsoft.com/office/powerpoint/2010/main" val="3797089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404664"/>
            <a:ext cx="7467600" cy="648072"/>
          </a:xfrm>
        </p:spPr>
        <p:txBody>
          <a:bodyPr>
            <a:normAutofit fontScale="90000"/>
          </a:bodyPr>
          <a:lstStyle/>
          <a:p>
            <a:r>
              <a:rPr lang="fr-FR" sz="3100" dirty="0">
                <a:solidFill>
                  <a:srgbClr val="CD1D2C"/>
                </a:solidFill>
              </a:rPr>
              <a:t>La </a:t>
            </a:r>
            <a:r>
              <a:rPr lang="fr-FR" sz="3100" dirty="0" err="1">
                <a:solidFill>
                  <a:srgbClr val="CD1D2C"/>
                </a:solidFill>
              </a:rPr>
              <a:t>surcotisation</a:t>
            </a:r>
            <a:r>
              <a:rPr lang="fr-FR" sz="3100" dirty="0">
                <a:solidFill>
                  <a:srgbClr val="CD1D2C"/>
                </a:solidFill>
              </a:rPr>
              <a:t> pour la retraite</a:t>
            </a:r>
            <a:br>
              <a:rPr lang="fr-FR" sz="3100" dirty="0">
                <a:solidFill>
                  <a:srgbClr val="CD1D2C"/>
                </a:solidFill>
              </a:rPr>
            </a:br>
            <a:r>
              <a:rPr lang="fr-FR" sz="3100" dirty="0">
                <a:solidFill>
                  <a:srgbClr val="CD1D2C"/>
                </a:solidFill>
              </a:rPr>
              <a:t>(agent uniquement</a:t>
            </a:r>
            <a:r>
              <a:rPr lang="fr-FR" sz="3100" dirty="0" smtClean="0">
                <a:solidFill>
                  <a:srgbClr val="CD1D2C"/>
                </a:solidFill>
              </a:rPr>
              <a:t>)</a:t>
            </a:r>
            <a:br>
              <a:rPr lang="fr-FR" sz="3100" dirty="0" smtClean="0">
                <a:solidFill>
                  <a:srgbClr val="CD1D2C"/>
                </a:solidFill>
              </a:rPr>
            </a:br>
            <a:r>
              <a:rPr lang="fr-FR" dirty="0" smtClean="0">
                <a:solidFill>
                  <a:srgbClr val="CD1D2C"/>
                </a:solidFill>
              </a:rPr>
              <a:t/>
            </a:r>
            <a:br>
              <a:rPr lang="fr-FR" dirty="0" smtClean="0">
                <a:solidFill>
                  <a:srgbClr val="CD1D2C"/>
                </a:solidFill>
              </a:rPr>
            </a:br>
            <a:r>
              <a:rPr lang="fr-FR" dirty="0">
                <a:solidFill>
                  <a:srgbClr val="CD1D2C"/>
                </a:solidFill>
              </a:rPr>
              <a:t/>
            </a:r>
            <a:br>
              <a:rPr lang="fr-FR" dirty="0">
                <a:solidFill>
                  <a:srgbClr val="CD1D2C"/>
                </a:solidFill>
              </a:rPr>
            </a:br>
            <a:r>
              <a:rPr lang="fr-FR" dirty="0" smtClean="0">
                <a:solidFill>
                  <a:srgbClr val="CD1D2C"/>
                </a:solidFill>
              </a:rPr>
              <a:t/>
            </a:r>
            <a:br>
              <a:rPr lang="fr-FR" dirty="0" smtClean="0">
                <a:solidFill>
                  <a:srgbClr val="CD1D2C"/>
                </a:solidFill>
              </a:rPr>
            </a:br>
            <a:r>
              <a:rPr lang="fr-FR" dirty="0">
                <a:solidFill>
                  <a:srgbClr val="CD1D2C"/>
                </a:solidFill>
              </a:rPr>
              <a:t/>
            </a:r>
            <a:br>
              <a:rPr lang="fr-FR" dirty="0">
                <a:solidFill>
                  <a:srgbClr val="CD1D2C"/>
                </a:solidFill>
              </a:rPr>
            </a:br>
            <a:endParaRPr lang="fr-FR" sz="2700" dirty="0">
              <a:solidFill>
                <a:srgbClr val="CD1D2C"/>
              </a:solidFill>
            </a:endParaRPr>
          </a:p>
        </p:txBody>
      </p:sp>
      <p:sp>
        <p:nvSpPr>
          <p:cNvPr id="3" name="Espace réservé du contenu 2"/>
          <p:cNvSpPr>
            <a:spLocks noGrp="1"/>
          </p:cNvSpPr>
          <p:nvPr>
            <p:ph sz="quarter" idx="1"/>
          </p:nvPr>
        </p:nvSpPr>
        <p:spPr>
          <a:xfrm>
            <a:off x="774154" y="1455638"/>
            <a:ext cx="7529264" cy="5349208"/>
          </a:xfrm>
        </p:spPr>
        <p:txBody>
          <a:bodyPr/>
          <a:lstStyle/>
          <a:p>
            <a:pPr marL="0" lvl="0" indent="0" defTabSz="457200">
              <a:spcBef>
                <a:spcPct val="20000"/>
              </a:spcBef>
              <a:buClrTx/>
              <a:buSzTx/>
              <a:buNone/>
            </a:pPr>
            <a:r>
              <a:rPr lang="fr-FR" sz="1400" dirty="0">
                <a:solidFill>
                  <a:srgbClr val="000000"/>
                </a:solidFill>
              </a:rPr>
              <a:t>Agent travaillant à </a:t>
            </a:r>
            <a:r>
              <a:rPr lang="fr-FR" sz="1400" u="sng" dirty="0">
                <a:solidFill>
                  <a:srgbClr val="000000"/>
                </a:solidFill>
              </a:rPr>
              <a:t>temps partiel sur autorisation </a:t>
            </a:r>
            <a:r>
              <a:rPr lang="fr-FR" sz="1400" dirty="0">
                <a:solidFill>
                  <a:srgbClr val="000000"/>
                </a:solidFill>
              </a:rPr>
              <a:t>ou à </a:t>
            </a:r>
            <a:r>
              <a:rPr lang="fr-FR" sz="1400" u="sng" dirty="0">
                <a:solidFill>
                  <a:srgbClr val="000000"/>
                </a:solidFill>
              </a:rPr>
              <a:t>temps non complet </a:t>
            </a:r>
            <a:r>
              <a:rPr lang="fr-FR" sz="1400" b="1" dirty="0">
                <a:solidFill>
                  <a:srgbClr val="000000"/>
                </a:solidFill>
              </a:rPr>
              <a:t>depuis le 01/01/2004</a:t>
            </a:r>
          </a:p>
          <a:p>
            <a:pPr marL="0" lvl="0" indent="0" defTabSz="457200">
              <a:spcBef>
                <a:spcPct val="20000"/>
              </a:spcBef>
              <a:buClrTx/>
              <a:buSzTx/>
              <a:buNone/>
            </a:pPr>
            <a:r>
              <a:rPr lang="fr-FR" sz="1400" dirty="0">
                <a:solidFill>
                  <a:srgbClr val="000000"/>
                </a:solidFill>
              </a:rPr>
              <a:t>Possibilité pour l’agent de </a:t>
            </a:r>
            <a:r>
              <a:rPr lang="fr-FR" sz="1400" dirty="0" err="1">
                <a:solidFill>
                  <a:srgbClr val="000000"/>
                </a:solidFill>
              </a:rPr>
              <a:t>surcotiser</a:t>
            </a:r>
            <a:r>
              <a:rPr lang="fr-FR" sz="1400" dirty="0">
                <a:solidFill>
                  <a:srgbClr val="000000"/>
                </a:solidFill>
              </a:rPr>
              <a:t> pour la partie non prise en compte pour la retraite</a:t>
            </a:r>
          </a:p>
          <a:p>
            <a:pPr marL="0" lvl="0" indent="0" defTabSz="457200">
              <a:spcBef>
                <a:spcPct val="20000"/>
              </a:spcBef>
              <a:buClrTx/>
              <a:buSzTx/>
              <a:buNone/>
            </a:pPr>
            <a:r>
              <a:rPr lang="fr-FR" sz="1200" i="1" dirty="0">
                <a:solidFill>
                  <a:srgbClr val="000000"/>
                </a:solidFill>
              </a:rPr>
              <a:t>(les agents qui travaillent à temps partiel de droit pour élever un enfant de moins de 3 ans ne doivent pas </a:t>
            </a:r>
            <a:r>
              <a:rPr lang="fr-FR" sz="1200" i="1" dirty="0" err="1">
                <a:solidFill>
                  <a:srgbClr val="000000"/>
                </a:solidFill>
              </a:rPr>
              <a:t>surcotiser</a:t>
            </a:r>
            <a:r>
              <a:rPr lang="fr-FR" sz="1200" i="1" dirty="0">
                <a:solidFill>
                  <a:srgbClr val="000000"/>
                </a:solidFill>
              </a:rPr>
              <a:t> car la période est prise en compte pour la retraite comme du temps complet)</a:t>
            </a:r>
          </a:p>
          <a:p>
            <a:pPr marL="0" lvl="0" indent="0" defTabSz="457200">
              <a:spcBef>
                <a:spcPct val="20000"/>
              </a:spcBef>
              <a:buClrTx/>
              <a:buSzTx/>
              <a:buNone/>
            </a:pPr>
            <a:endParaRPr lang="fr-FR" sz="1400" dirty="0">
              <a:solidFill>
                <a:srgbClr val="000000"/>
              </a:solidFill>
            </a:endParaRPr>
          </a:p>
          <a:p>
            <a:pPr marL="285750" lvl="0" indent="-285750" defTabSz="457200">
              <a:spcBef>
                <a:spcPct val="20000"/>
              </a:spcBef>
              <a:buClrTx/>
              <a:buSzTx/>
              <a:buFontTx/>
              <a:buChar char="-"/>
            </a:pPr>
            <a:r>
              <a:rPr lang="fr-FR" sz="1400" dirty="0">
                <a:solidFill>
                  <a:srgbClr val="000000"/>
                </a:solidFill>
              </a:rPr>
              <a:t>Agent à temps partiel ou à temps non complet : prise en compte dans la liquidation dans la limite de 4 trimestres (ex :  TP 50 % : 2 ans maximum de </a:t>
            </a:r>
            <a:r>
              <a:rPr lang="fr-FR" sz="1400" dirty="0" err="1">
                <a:solidFill>
                  <a:srgbClr val="000000"/>
                </a:solidFill>
              </a:rPr>
              <a:t>surcotisation</a:t>
            </a:r>
            <a:r>
              <a:rPr lang="fr-FR" sz="1400" dirty="0">
                <a:solidFill>
                  <a:srgbClr val="000000"/>
                </a:solidFill>
              </a:rPr>
              <a:t>)</a:t>
            </a:r>
          </a:p>
          <a:p>
            <a:pPr marL="0" lvl="0" indent="0" defTabSz="457200">
              <a:spcBef>
                <a:spcPct val="20000"/>
              </a:spcBef>
              <a:buClrTx/>
              <a:buSzTx/>
              <a:buNone/>
            </a:pPr>
            <a:r>
              <a:rPr lang="fr-FR" sz="1400" dirty="0">
                <a:solidFill>
                  <a:srgbClr val="000000"/>
                </a:solidFill>
              </a:rPr>
              <a:t>	(sur le bulletin de salaire : 1 ligne taux normal et 1 ligne </a:t>
            </a:r>
            <a:r>
              <a:rPr lang="fr-FR" sz="1400" dirty="0" err="1">
                <a:solidFill>
                  <a:srgbClr val="000000"/>
                </a:solidFill>
              </a:rPr>
              <a:t>surcotisation</a:t>
            </a:r>
            <a:r>
              <a:rPr lang="fr-FR" sz="1400" dirty="0">
                <a:solidFill>
                  <a:srgbClr val="000000"/>
                </a:solidFill>
              </a:rPr>
              <a:t>)</a:t>
            </a:r>
          </a:p>
          <a:p>
            <a:pPr marL="0" lvl="0" indent="0" defTabSz="457200">
              <a:spcBef>
                <a:spcPct val="20000"/>
              </a:spcBef>
              <a:buClrTx/>
              <a:buSzTx/>
              <a:buNone/>
            </a:pPr>
            <a:endParaRPr lang="fr-FR" sz="1400" dirty="0">
              <a:solidFill>
                <a:srgbClr val="000000"/>
              </a:solidFill>
            </a:endParaRPr>
          </a:p>
          <a:p>
            <a:pPr marL="285750" lvl="0" indent="-285750" defTabSz="457200">
              <a:spcBef>
                <a:spcPct val="20000"/>
              </a:spcBef>
              <a:buClrTx/>
              <a:buSzTx/>
              <a:buFontTx/>
              <a:buChar char="-"/>
            </a:pPr>
            <a:r>
              <a:rPr lang="fr-FR" sz="1400" dirty="0">
                <a:solidFill>
                  <a:srgbClr val="000000"/>
                </a:solidFill>
              </a:rPr>
              <a:t>Si agent à temps partiel ou à temps non complet fonctionnaire handicapé : prise en compte en liquidation dans la limite de 8 trimestres </a:t>
            </a:r>
          </a:p>
          <a:p>
            <a:pPr marL="0" indent="0" defTabSz="457200">
              <a:spcBef>
                <a:spcPct val="20000"/>
              </a:spcBef>
              <a:buClrTx/>
              <a:buSzTx/>
              <a:buNone/>
            </a:pPr>
            <a:r>
              <a:rPr lang="fr-FR" sz="1400" dirty="0">
                <a:solidFill>
                  <a:srgbClr val="000000"/>
                </a:solidFill>
              </a:rPr>
              <a:t> </a:t>
            </a:r>
            <a:r>
              <a:rPr lang="fr-FR" sz="1400" dirty="0" smtClean="0">
                <a:solidFill>
                  <a:srgbClr val="000000"/>
                </a:solidFill>
              </a:rPr>
              <a:t>     (</a:t>
            </a:r>
            <a:r>
              <a:rPr lang="fr-FR" sz="1400" dirty="0">
                <a:solidFill>
                  <a:srgbClr val="000000"/>
                </a:solidFill>
              </a:rPr>
              <a:t>calcul sur la base du taux normal de cotisations : 9.54% en 2015) </a:t>
            </a:r>
          </a:p>
          <a:p>
            <a:pPr marL="0" lvl="0" indent="0" defTabSz="457200">
              <a:spcBef>
                <a:spcPct val="20000"/>
              </a:spcBef>
              <a:buClrTx/>
              <a:buSzTx/>
              <a:buNone/>
            </a:pPr>
            <a:r>
              <a:rPr lang="fr-FR" sz="1400" dirty="0">
                <a:solidFill>
                  <a:srgbClr val="000000"/>
                </a:solidFill>
              </a:rPr>
              <a:t>	</a:t>
            </a:r>
            <a:endParaRPr lang="fr-FR" sz="1200" dirty="0">
              <a:solidFill>
                <a:srgbClr val="000000"/>
              </a:solidFill>
            </a:endParaRPr>
          </a:p>
          <a:p>
            <a:pPr marL="0" lvl="0" indent="0" defTabSz="457200">
              <a:spcBef>
                <a:spcPct val="20000"/>
              </a:spcBef>
              <a:buClrTx/>
              <a:buSzTx/>
              <a:buNone/>
            </a:pPr>
            <a:r>
              <a:rPr lang="fr-FR" sz="1400" dirty="0" smtClean="0">
                <a:solidFill>
                  <a:srgbClr val="000000"/>
                </a:solidFill>
              </a:rPr>
              <a:t>Le choix de </a:t>
            </a:r>
            <a:r>
              <a:rPr lang="fr-FR" sz="1400" dirty="0" err="1" smtClean="0">
                <a:solidFill>
                  <a:srgbClr val="000000"/>
                </a:solidFill>
              </a:rPr>
              <a:t>surcotiser</a:t>
            </a:r>
            <a:r>
              <a:rPr lang="fr-FR" sz="1400" dirty="0" smtClean="0">
                <a:solidFill>
                  <a:srgbClr val="000000"/>
                </a:solidFill>
              </a:rPr>
              <a:t> doit être formulé auprès de votre employeur en même temps que la demande de temps partiel ou son renouvellement. </a:t>
            </a:r>
          </a:p>
          <a:p>
            <a:pPr marL="0" lvl="0" indent="0" defTabSz="457200">
              <a:spcBef>
                <a:spcPct val="20000"/>
              </a:spcBef>
              <a:buClrTx/>
              <a:buSzTx/>
              <a:buNone/>
            </a:pPr>
            <a:endParaRPr lang="fr-FR" sz="1400" b="1" dirty="0" smtClean="0">
              <a:solidFill>
                <a:srgbClr val="000000"/>
              </a:solidFill>
            </a:endParaRPr>
          </a:p>
          <a:p>
            <a:pPr marL="0" lvl="0" indent="0" defTabSz="457200">
              <a:spcBef>
                <a:spcPct val="20000"/>
              </a:spcBef>
              <a:buClrTx/>
              <a:buSzTx/>
              <a:buNone/>
            </a:pPr>
            <a:r>
              <a:rPr lang="fr-FR" sz="1400" b="1" dirty="0" smtClean="0">
                <a:solidFill>
                  <a:srgbClr val="000000"/>
                </a:solidFill>
              </a:rPr>
              <a:t>IMPORTANT</a:t>
            </a:r>
            <a:r>
              <a:rPr lang="fr-FR" sz="1400" dirty="0" smtClean="0">
                <a:solidFill>
                  <a:srgbClr val="000000"/>
                </a:solidFill>
              </a:rPr>
              <a:t> </a:t>
            </a:r>
            <a:r>
              <a:rPr lang="fr-FR" sz="1400" dirty="0">
                <a:solidFill>
                  <a:srgbClr val="000000"/>
                </a:solidFill>
              </a:rPr>
              <a:t>: </a:t>
            </a:r>
            <a:r>
              <a:rPr lang="fr-FR" sz="1400" dirty="0" smtClean="0">
                <a:solidFill>
                  <a:srgbClr val="000000"/>
                </a:solidFill>
              </a:rPr>
              <a:t>mentionner </a:t>
            </a:r>
            <a:r>
              <a:rPr lang="fr-FR" sz="1400" dirty="0">
                <a:solidFill>
                  <a:srgbClr val="000000"/>
                </a:solidFill>
              </a:rPr>
              <a:t>la </a:t>
            </a:r>
            <a:r>
              <a:rPr lang="fr-FR" sz="1400" dirty="0" err="1">
                <a:solidFill>
                  <a:srgbClr val="000000"/>
                </a:solidFill>
              </a:rPr>
              <a:t>surcotisation</a:t>
            </a:r>
            <a:r>
              <a:rPr lang="fr-FR" sz="1400" dirty="0">
                <a:solidFill>
                  <a:srgbClr val="000000"/>
                </a:solidFill>
              </a:rPr>
              <a:t> sur les arrêtés de temps partiel le cas échéant</a:t>
            </a:r>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59</a:t>
            </a:fld>
            <a:endParaRPr lang="fr-FR"/>
          </a:p>
        </p:txBody>
      </p:sp>
    </p:spTree>
    <p:extLst>
      <p:ext uri="{BB962C8B-B14F-4D97-AF65-F5344CB8AC3E}">
        <p14:creationId xmlns:p14="http://schemas.microsoft.com/office/powerpoint/2010/main" val="150959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234153" y="546755"/>
            <a:ext cx="4392891"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Mutation </a:t>
            </a:r>
            <a:endParaRPr lang="fr-FR" sz="2800" dirty="0">
              <a:solidFill>
                <a:srgbClr val="CD1D2C"/>
              </a:solidFill>
              <a:latin typeface="Trebuchet MS" panose="020B0603020202020204" pitchFamily="34" charset="0"/>
            </a:endParaRPr>
          </a:p>
        </p:txBody>
      </p:sp>
      <p:sp>
        <p:nvSpPr>
          <p:cNvPr id="3" name="ZoneTexte 2"/>
          <p:cNvSpPr txBox="1"/>
          <p:nvPr/>
        </p:nvSpPr>
        <p:spPr>
          <a:xfrm>
            <a:off x="697584" y="1069975"/>
            <a:ext cx="8012783" cy="5416868"/>
          </a:xfrm>
          <a:prstGeom prst="rect">
            <a:avLst/>
          </a:prstGeom>
          <a:noFill/>
        </p:spPr>
        <p:txBody>
          <a:bodyPr wrap="square" rtlCol="0">
            <a:spAutoFit/>
          </a:bodyPr>
          <a:lstStyle/>
          <a:p>
            <a:r>
              <a:rPr lang="fr-FR" sz="2000" dirty="0" smtClean="0">
                <a:latin typeface="Trebuchet MS" panose="020B0603020202020204" pitchFamily="34" charset="0"/>
              </a:rPr>
              <a:t>Il </a:t>
            </a:r>
            <a:r>
              <a:rPr lang="fr-FR" sz="2000" dirty="0">
                <a:latin typeface="Trebuchet MS" panose="020B0603020202020204" pitchFamily="34" charset="0"/>
              </a:rPr>
              <a:t>existe trois types de mutation d’agents d’une collectivité à une autre :</a:t>
            </a:r>
          </a:p>
          <a:p>
            <a:pPr marL="342900" indent="-342900">
              <a:buFont typeface="Arial" panose="020B0604020202020204" pitchFamily="34" charset="0"/>
              <a:buChar char="•"/>
            </a:pPr>
            <a:r>
              <a:rPr lang="fr-FR" sz="2000" dirty="0" smtClean="0">
                <a:latin typeface="Trebuchet MS" panose="020B0603020202020204" pitchFamily="34" charset="0"/>
              </a:rPr>
              <a:t>        </a:t>
            </a:r>
            <a:r>
              <a:rPr lang="fr-FR" dirty="0">
                <a:latin typeface="Trebuchet MS" panose="020B0603020202020204" pitchFamily="34" charset="0"/>
              </a:rPr>
              <a:t>Mutation unitaire : il s’agit de la mutation d’un seul agent vers un nouvel établissement</a:t>
            </a:r>
            <a:r>
              <a:rPr lang="fr-FR" dirty="0" smtClean="0">
                <a:latin typeface="Trebuchet MS" panose="020B0603020202020204" pitchFamily="34" charset="0"/>
              </a:rPr>
              <a:t>.</a:t>
            </a:r>
          </a:p>
          <a:p>
            <a:pPr marL="342900" indent="-342900">
              <a:buFont typeface="Arial" panose="020B0604020202020204" pitchFamily="34" charset="0"/>
              <a:buChar char="•"/>
            </a:pPr>
            <a:r>
              <a:rPr lang="fr-FR" dirty="0" smtClean="0">
                <a:latin typeface="Trebuchet MS" panose="020B0603020202020204" pitchFamily="34" charset="0"/>
              </a:rPr>
              <a:t>        </a:t>
            </a:r>
            <a:r>
              <a:rPr lang="fr-FR" dirty="0">
                <a:latin typeface="Trebuchet MS" panose="020B0603020202020204" pitchFamily="34" charset="0"/>
              </a:rPr>
              <a:t>Mutation de masse partielle : c’est la mutation de plusieurs agents d’un établissement vers un autre, mais pas de la totalité</a:t>
            </a:r>
            <a:r>
              <a:rPr lang="fr-FR" dirty="0" smtClean="0">
                <a:latin typeface="Trebuchet MS" panose="020B0603020202020204" pitchFamily="34" charset="0"/>
              </a:rPr>
              <a:t>.</a:t>
            </a:r>
          </a:p>
          <a:p>
            <a:pPr marL="342900" indent="-342900">
              <a:buFont typeface="Arial" panose="020B0604020202020204" pitchFamily="34" charset="0"/>
              <a:buChar char="•"/>
            </a:pPr>
            <a:r>
              <a:rPr lang="fr-FR" dirty="0" smtClean="0">
                <a:latin typeface="Trebuchet MS" panose="020B0603020202020204" pitchFamily="34" charset="0"/>
              </a:rPr>
              <a:t>        </a:t>
            </a:r>
            <a:r>
              <a:rPr lang="fr-FR" dirty="0">
                <a:latin typeface="Trebuchet MS" panose="020B0603020202020204" pitchFamily="34" charset="0"/>
              </a:rPr>
              <a:t>Mutation de masse globale : c’est la mutation de la totalité des agents d’un établissement</a:t>
            </a:r>
            <a:r>
              <a:rPr lang="fr-FR" dirty="0" smtClean="0">
                <a:latin typeface="Trebuchet MS" panose="020B0603020202020204" pitchFamily="34" charset="0"/>
              </a:rPr>
              <a:t>.</a:t>
            </a:r>
          </a:p>
          <a:p>
            <a:pPr marL="342900" indent="-342900">
              <a:buFont typeface="Arial" panose="020B0604020202020204" pitchFamily="34" charset="0"/>
              <a:buChar char="•"/>
            </a:pPr>
            <a:endParaRPr lang="fr-FR" dirty="0" smtClean="0">
              <a:latin typeface="Trebuchet MS" panose="020B0603020202020204" pitchFamily="34" charset="0"/>
            </a:endParaRPr>
          </a:p>
          <a:p>
            <a:pPr marL="342900" indent="-342900">
              <a:buFont typeface="Arial" panose="020B0604020202020204" pitchFamily="34" charset="0"/>
              <a:buChar char="•"/>
            </a:pPr>
            <a:endParaRPr lang="fr-FR" dirty="0">
              <a:latin typeface="Trebuchet MS" panose="020B0603020202020204" pitchFamily="34" charset="0"/>
            </a:endParaRPr>
          </a:p>
          <a:p>
            <a:pPr marL="342900" indent="-342900">
              <a:buFont typeface="Arial" panose="020B0604020202020204" pitchFamily="34" charset="0"/>
              <a:buChar char="•"/>
            </a:pPr>
            <a:endParaRPr lang="fr-FR" dirty="0" smtClean="0">
              <a:latin typeface="Trebuchet MS" panose="020B0603020202020204" pitchFamily="34" charset="0"/>
            </a:endParaRPr>
          </a:p>
          <a:p>
            <a:pPr marL="342900" indent="-342900">
              <a:buFont typeface="Arial" panose="020B0604020202020204" pitchFamily="34" charset="0"/>
              <a:buChar char="•"/>
            </a:pPr>
            <a:endParaRPr lang="fr-FR" dirty="0">
              <a:latin typeface="Trebuchet MS" panose="020B0603020202020204" pitchFamily="34" charset="0"/>
            </a:endParaRPr>
          </a:p>
          <a:p>
            <a:pPr marL="342900" indent="-342900">
              <a:buFont typeface="Arial" panose="020B0604020202020204" pitchFamily="34" charset="0"/>
              <a:buChar char="•"/>
            </a:pPr>
            <a:endParaRPr lang="fr-FR" dirty="0" smtClean="0">
              <a:latin typeface="Trebuchet MS" panose="020B0603020202020204" pitchFamily="34" charset="0"/>
            </a:endParaRPr>
          </a:p>
          <a:p>
            <a:pPr marL="342900" indent="-342900">
              <a:buFont typeface="Arial" panose="020B0604020202020204" pitchFamily="34" charset="0"/>
              <a:buChar char="•"/>
            </a:pPr>
            <a:endParaRPr lang="fr-FR" dirty="0">
              <a:latin typeface="Trebuchet MS" panose="020B0603020202020204" pitchFamily="34" charset="0"/>
            </a:endParaRPr>
          </a:p>
          <a:p>
            <a:pPr marL="342900" indent="-342900">
              <a:buFont typeface="Arial" panose="020B0604020202020204" pitchFamily="34" charset="0"/>
              <a:buChar char="•"/>
            </a:pPr>
            <a:endParaRPr lang="fr-FR" dirty="0" smtClean="0">
              <a:latin typeface="Trebuchet MS" panose="020B0603020202020204" pitchFamily="34" charset="0"/>
            </a:endParaRPr>
          </a:p>
          <a:p>
            <a:pPr marL="342900" indent="-342900">
              <a:buFont typeface="Arial" panose="020B0604020202020204" pitchFamily="34" charset="0"/>
              <a:buChar char="•"/>
            </a:pPr>
            <a:endParaRPr lang="fr-FR" dirty="0">
              <a:latin typeface="Trebuchet MS" panose="020B0603020202020204" pitchFamily="34" charset="0"/>
            </a:endParaRPr>
          </a:p>
          <a:p>
            <a:r>
              <a:rPr lang="fr-FR" sz="1600" i="1" dirty="0">
                <a:solidFill>
                  <a:srgbClr val="C83748"/>
                </a:solidFill>
              </a:rPr>
              <a:t>Cas particulier :</a:t>
            </a:r>
            <a:r>
              <a:rPr lang="fr-FR" sz="1600" i="1" dirty="0"/>
              <a:t> si le SIRET de l’employeur ne change pas, il n’y a pas mutation mais seulement modification de la désignation de l’établissement. </a:t>
            </a:r>
          </a:p>
          <a:p>
            <a:pPr marL="342900" indent="-342900">
              <a:buFont typeface="Arial" panose="020B0604020202020204" pitchFamily="34" charset="0"/>
              <a:buChar char="•"/>
            </a:pPr>
            <a:endParaRPr lang="fr-FR" sz="2000" dirty="0">
              <a:latin typeface="Trebuchet MS" panose="020B0603020202020204" pitchFamily="34" charset="0"/>
            </a:endParaRPr>
          </a:p>
        </p:txBody>
      </p:sp>
      <p:pic>
        <p:nvPicPr>
          <p:cNvPr id="5" name="Image 4"/>
          <p:cNvPicPr/>
          <p:nvPr/>
        </p:nvPicPr>
        <p:blipFill>
          <a:blip r:embed="rId3"/>
          <a:stretch>
            <a:fillRect/>
          </a:stretch>
        </p:blipFill>
        <p:spPr>
          <a:xfrm>
            <a:off x="4430598" y="3223260"/>
            <a:ext cx="2924810" cy="2184400"/>
          </a:xfrm>
          <a:prstGeom prst="rect">
            <a:avLst/>
          </a:prstGeom>
        </p:spPr>
      </p:pic>
    </p:spTree>
    <p:extLst>
      <p:ext uri="{BB962C8B-B14F-4D97-AF65-F5344CB8AC3E}">
        <p14:creationId xmlns:p14="http://schemas.microsoft.com/office/powerpoint/2010/main" val="586211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7467600" cy="648072"/>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b="1" cap="none" dirty="0">
                <a:solidFill>
                  <a:srgbClr val="000000"/>
                </a:solidFill>
              </a:rPr>
              <a:t>Taux de </a:t>
            </a:r>
            <a:r>
              <a:rPr lang="fr-FR" sz="2000" b="1" cap="none" dirty="0" err="1">
                <a:solidFill>
                  <a:srgbClr val="000000"/>
                </a:solidFill>
              </a:rPr>
              <a:t>surcotisation</a:t>
            </a:r>
            <a:r>
              <a:rPr lang="fr-FR" sz="2000" b="1" cap="none" dirty="0">
                <a:solidFill>
                  <a:srgbClr val="000000"/>
                </a:solidFill>
              </a:rPr>
              <a:t> à compter du </a:t>
            </a:r>
            <a:r>
              <a:rPr lang="fr-FR" sz="2000" b="1" cap="none" dirty="0" smtClean="0">
                <a:solidFill>
                  <a:srgbClr val="000000"/>
                </a:solidFill>
              </a:rPr>
              <a:t>01/01/2016</a:t>
            </a:r>
            <a:endParaRPr lang="fr-FR" sz="2000" dirty="0"/>
          </a:p>
        </p:txBody>
      </p:sp>
      <p:sp>
        <p:nvSpPr>
          <p:cNvPr id="3" name="Espace réservé du contenu 2"/>
          <p:cNvSpPr>
            <a:spLocks noGrp="1"/>
          </p:cNvSpPr>
          <p:nvPr>
            <p:ph sz="quarter" idx="1"/>
          </p:nvPr>
        </p:nvSpPr>
        <p:spPr>
          <a:xfrm>
            <a:off x="524124" y="1251645"/>
            <a:ext cx="7529264" cy="5349208"/>
          </a:xfrm>
        </p:spPr>
        <p:txBody>
          <a:bodyPr/>
          <a:lstStyle/>
          <a:p>
            <a:pPr marL="0" indent="0">
              <a:buNone/>
            </a:pPr>
            <a:r>
              <a:rPr lang="fr-FR" sz="1400" u="sng" dirty="0"/>
              <a:t>L’agent cotise à un taux spécifique sur une base de salaire à temps complet</a:t>
            </a:r>
          </a:p>
          <a:p>
            <a:pPr marL="0" indent="0">
              <a:buNone/>
            </a:pPr>
            <a:r>
              <a:rPr lang="fr-FR" sz="1400" dirty="0"/>
              <a:t>-     Temps partiel 90 % :  </a:t>
            </a:r>
            <a:r>
              <a:rPr lang="fr-FR" sz="1400" dirty="0" smtClean="0"/>
              <a:t>12.18 </a:t>
            </a:r>
            <a:r>
              <a:rPr lang="fr-FR" sz="1400" dirty="0"/>
              <a:t>%</a:t>
            </a:r>
          </a:p>
          <a:p>
            <a:pPr marL="285750" indent="-285750">
              <a:buFontTx/>
              <a:buChar char="-"/>
            </a:pPr>
            <a:r>
              <a:rPr lang="fr-FR" sz="1400" dirty="0"/>
              <a:t>Temps partiel 80 % :  </a:t>
            </a:r>
            <a:r>
              <a:rPr lang="fr-FR" sz="1400" dirty="0" smtClean="0"/>
              <a:t>14.44 </a:t>
            </a:r>
            <a:r>
              <a:rPr lang="fr-FR" sz="1400" dirty="0"/>
              <a:t>%</a:t>
            </a:r>
          </a:p>
          <a:p>
            <a:pPr marL="285750" indent="-285750">
              <a:buFontTx/>
              <a:buChar char="-"/>
            </a:pPr>
            <a:r>
              <a:rPr lang="fr-FR" sz="1400" dirty="0"/>
              <a:t>Temps partiel 70 % :  </a:t>
            </a:r>
            <a:r>
              <a:rPr lang="fr-FR" sz="1400" dirty="0" smtClean="0"/>
              <a:t>16.69 </a:t>
            </a:r>
            <a:r>
              <a:rPr lang="fr-FR" sz="1400" dirty="0"/>
              <a:t>%</a:t>
            </a:r>
          </a:p>
          <a:p>
            <a:pPr marL="285750" indent="-285750">
              <a:buFontTx/>
              <a:buChar char="-"/>
            </a:pPr>
            <a:r>
              <a:rPr lang="fr-FR" sz="1400" dirty="0"/>
              <a:t>Temps partiel 60 % :  </a:t>
            </a:r>
            <a:r>
              <a:rPr lang="fr-FR" sz="1400" dirty="0" smtClean="0"/>
              <a:t>18.94 </a:t>
            </a:r>
            <a:r>
              <a:rPr lang="fr-FR" sz="1400" dirty="0"/>
              <a:t>%</a:t>
            </a:r>
          </a:p>
          <a:p>
            <a:pPr marL="285750" indent="-285750">
              <a:buFontTx/>
              <a:buChar char="-"/>
            </a:pPr>
            <a:r>
              <a:rPr lang="fr-FR" sz="1400" dirty="0"/>
              <a:t>Temps partiel 50 % :  </a:t>
            </a:r>
            <a:r>
              <a:rPr lang="fr-FR" sz="1400" dirty="0" smtClean="0"/>
              <a:t>21.19 </a:t>
            </a:r>
            <a:r>
              <a:rPr lang="fr-FR" sz="1400" dirty="0"/>
              <a:t>%</a:t>
            </a:r>
          </a:p>
          <a:p>
            <a:pPr marL="285750" indent="-285750">
              <a:buFontTx/>
              <a:buChar char="-"/>
            </a:pPr>
            <a:endParaRPr lang="fr-FR" sz="1400" dirty="0" smtClean="0"/>
          </a:p>
          <a:p>
            <a:pPr marL="285750" indent="-285750">
              <a:buFontTx/>
              <a:buChar char="-"/>
            </a:pPr>
            <a:endParaRPr lang="fr-FR" sz="1400" dirty="0"/>
          </a:p>
          <a:p>
            <a:pPr marL="285750" indent="-285750">
              <a:buFontTx/>
              <a:buChar char="-"/>
            </a:pPr>
            <a:r>
              <a:rPr lang="fr-FR" sz="1400" dirty="0" smtClean="0"/>
              <a:t>Temps </a:t>
            </a:r>
            <a:r>
              <a:rPr lang="fr-FR" sz="1400" dirty="0"/>
              <a:t>non complet 28/35</a:t>
            </a:r>
            <a:r>
              <a:rPr lang="fr-FR" sz="1400" baseline="30000" dirty="0"/>
              <a:t>ème</a:t>
            </a:r>
            <a:r>
              <a:rPr lang="fr-FR" sz="1400" dirty="0"/>
              <a:t>  : </a:t>
            </a:r>
            <a:r>
              <a:rPr lang="fr-FR" sz="1400" dirty="0" smtClean="0"/>
              <a:t>14.44 </a:t>
            </a:r>
            <a:r>
              <a:rPr lang="fr-FR" sz="1400" dirty="0"/>
              <a:t>%</a:t>
            </a:r>
          </a:p>
          <a:p>
            <a:pPr marL="0" indent="0">
              <a:buNone/>
            </a:pPr>
            <a:r>
              <a:rPr lang="fr-FR" sz="1400" i="1" dirty="0" smtClean="0"/>
              <a:t>     (</a:t>
            </a:r>
            <a:r>
              <a:rPr lang="fr-FR" sz="1400" i="1" dirty="0"/>
              <a:t>Rappel : taux de cotisation normale </a:t>
            </a:r>
            <a:r>
              <a:rPr lang="fr-FR" sz="1400" i="1" dirty="0" smtClean="0"/>
              <a:t>9.94 </a:t>
            </a:r>
            <a:r>
              <a:rPr lang="fr-FR" sz="1400" i="1" dirty="0"/>
              <a:t>%)</a:t>
            </a:r>
          </a:p>
          <a:p>
            <a:endParaRPr lang="fr-FR" sz="1400" dirty="0"/>
          </a:p>
          <a:p>
            <a:pPr marL="0" indent="0">
              <a:buNone/>
            </a:pPr>
            <a:r>
              <a:rPr lang="fr-FR" sz="1400" u="sng" dirty="0"/>
              <a:t>Ex : </a:t>
            </a:r>
            <a:r>
              <a:rPr lang="fr-FR" sz="1400" u="sng" dirty="0" smtClean="0"/>
              <a:t>Adjoint administratif </a:t>
            </a:r>
            <a:r>
              <a:rPr lang="fr-FR" sz="1400" u="sng" dirty="0" err="1" smtClean="0"/>
              <a:t>ppl</a:t>
            </a:r>
            <a:r>
              <a:rPr lang="fr-FR" sz="1400" u="sng" dirty="0" smtClean="0"/>
              <a:t> 2</a:t>
            </a:r>
            <a:r>
              <a:rPr lang="fr-FR" sz="1400" u="sng" baseline="30000" dirty="0" smtClean="0"/>
              <a:t>e</a:t>
            </a:r>
            <a:r>
              <a:rPr lang="fr-FR" sz="1400" u="sng" dirty="0" smtClean="0"/>
              <a:t> classe 8</a:t>
            </a:r>
            <a:r>
              <a:rPr lang="fr-FR" sz="1400" u="sng" baseline="30000" dirty="0" smtClean="0"/>
              <a:t>ème</a:t>
            </a:r>
            <a:r>
              <a:rPr lang="fr-FR" sz="1400" u="sng" dirty="0" smtClean="0"/>
              <a:t> </a:t>
            </a:r>
            <a:r>
              <a:rPr lang="fr-FR" sz="1400" u="sng" dirty="0"/>
              <a:t>échelon IM </a:t>
            </a:r>
            <a:r>
              <a:rPr lang="fr-FR" sz="1400" u="sng" dirty="0" smtClean="0"/>
              <a:t>360 </a:t>
            </a:r>
            <a:r>
              <a:rPr lang="fr-FR" sz="1400" u="sng" dirty="0"/>
              <a:t>demande </a:t>
            </a:r>
            <a:r>
              <a:rPr lang="fr-FR" sz="1400" u="sng" dirty="0" smtClean="0"/>
              <a:t> à </a:t>
            </a:r>
            <a:r>
              <a:rPr lang="fr-FR" sz="1400" u="sng" dirty="0" err="1" smtClean="0"/>
              <a:t>surcotiser</a:t>
            </a:r>
            <a:r>
              <a:rPr lang="fr-FR" sz="1400" u="sng" dirty="0" smtClean="0"/>
              <a:t> sur un temps partiel à 80 % à compter du 1</a:t>
            </a:r>
            <a:r>
              <a:rPr lang="fr-FR" sz="1400" u="sng" baseline="30000" dirty="0" smtClean="0"/>
              <a:t>er</a:t>
            </a:r>
            <a:r>
              <a:rPr lang="fr-FR" sz="1400" u="sng" dirty="0" smtClean="0"/>
              <a:t> janvier 2022</a:t>
            </a:r>
            <a:endParaRPr lang="fr-FR" sz="1400" u="sng" dirty="0"/>
          </a:p>
          <a:p>
            <a:pPr marL="0" indent="0">
              <a:buNone/>
            </a:pPr>
            <a:r>
              <a:rPr lang="fr-FR" sz="1400" dirty="0"/>
              <a:t>Cotisations CNRACL à verser par l’agent chaque mois </a:t>
            </a:r>
            <a:r>
              <a:rPr lang="fr-FR" sz="1400" dirty="0" smtClean="0"/>
              <a:t>(avec les taux en vigueur) :</a:t>
            </a:r>
            <a:endParaRPr lang="fr-FR" sz="1400" dirty="0"/>
          </a:p>
          <a:p>
            <a:pPr marL="285750" indent="-285750">
              <a:buFontTx/>
              <a:buChar char="-"/>
            </a:pPr>
            <a:r>
              <a:rPr lang="fr-FR" sz="1400" dirty="0"/>
              <a:t>Sans </a:t>
            </a:r>
            <a:r>
              <a:rPr lang="fr-FR" sz="1400" dirty="0" err="1"/>
              <a:t>surcotisation</a:t>
            </a:r>
            <a:r>
              <a:rPr lang="fr-FR" sz="1400" dirty="0"/>
              <a:t> : </a:t>
            </a:r>
            <a:r>
              <a:rPr lang="fr-FR" sz="1400" dirty="0" smtClean="0"/>
              <a:t>1666.90 </a:t>
            </a:r>
            <a:r>
              <a:rPr lang="fr-FR" sz="1400" dirty="0"/>
              <a:t>€ X </a:t>
            </a:r>
            <a:r>
              <a:rPr lang="fr-FR" sz="1400" dirty="0" smtClean="0"/>
              <a:t> 9.94% </a:t>
            </a:r>
            <a:r>
              <a:rPr lang="fr-FR" sz="1400" dirty="0"/>
              <a:t>= </a:t>
            </a:r>
            <a:r>
              <a:rPr lang="fr-FR" sz="1400" dirty="0" smtClean="0"/>
              <a:t>165.69 </a:t>
            </a:r>
            <a:r>
              <a:rPr lang="fr-FR" sz="1400" dirty="0"/>
              <a:t>€ </a:t>
            </a:r>
          </a:p>
          <a:p>
            <a:pPr marL="285750" indent="-285750">
              <a:buFontTx/>
              <a:buChar char="-"/>
            </a:pPr>
            <a:r>
              <a:rPr lang="fr-FR" sz="1400" dirty="0"/>
              <a:t>Avec </a:t>
            </a:r>
            <a:r>
              <a:rPr lang="fr-FR" sz="1400" dirty="0" err="1"/>
              <a:t>surcotisation</a:t>
            </a:r>
            <a:r>
              <a:rPr lang="fr-FR" sz="1400" dirty="0"/>
              <a:t> : </a:t>
            </a:r>
            <a:r>
              <a:rPr lang="fr-FR" sz="1400" dirty="0" smtClean="0"/>
              <a:t>1666.90 </a:t>
            </a:r>
            <a:r>
              <a:rPr lang="fr-FR" sz="1400" dirty="0"/>
              <a:t>€ X </a:t>
            </a:r>
            <a:r>
              <a:rPr lang="fr-FR" sz="1400" dirty="0" smtClean="0"/>
              <a:t>14.44 </a:t>
            </a:r>
            <a:r>
              <a:rPr lang="fr-FR" sz="1400" dirty="0"/>
              <a:t>% = </a:t>
            </a:r>
            <a:r>
              <a:rPr lang="fr-FR" sz="1400" dirty="0" smtClean="0"/>
              <a:t>240.70 </a:t>
            </a:r>
            <a:r>
              <a:rPr lang="fr-FR" sz="1400" dirty="0"/>
              <a:t>€  (soit + </a:t>
            </a:r>
            <a:r>
              <a:rPr lang="fr-FR" sz="1400" dirty="0" smtClean="0"/>
              <a:t>75 </a:t>
            </a:r>
            <a:r>
              <a:rPr lang="fr-FR" sz="1400" dirty="0"/>
              <a:t>€).</a:t>
            </a:r>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60</a:t>
            </a:fld>
            <a:endParaRPr lang="fr-FR"/>
          </a:p>
        </p:txBody>
      </p:sp>
    </p:spTree>
    <p:extLst>
      <p:ext uri="{BB962C8B-B14F-4D97-AF65-F5344CB8AC3E}">
        <p14:creationId xmlns:p14="http://schemas.microsoft.com/office/powerpoint/2010/main" val="5695249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7467600" cy="648072"/>
          </a:xfrm>
        </p:spPr>
        <p:txBody>
          <a:bodyPr>
            <a:normAutofit fontScale="90000"/>
          </a:bodyPr>
          <a:lstStyle/>
          <a:p>
            <a:r>
              <a:rPr lang="fr-FR" sz="3100" b="1" dirty="0">
                <a:solidFill>
                  <a:srgbClr val="CD1D2C"/>
                </a:solidFill>
              </a:rPr>
              <a:t>Cas pratique de </a:t>
            </a:r>
            <a:r>
              <a:rPr lang="fr-FR" sz="3100" b="1" dirty="0" err="1">
                <a:solidFill>
                  <a:srgbClr val="CD1D2C"/>
                </a:solidFill>
              </a:rPr>
              <a:t>surcotisation</a:t>
            </a:r>
            <a:r>
              <a:rPr lang="fr-FR" dirty="0" smtClean="0">
                <a:solidFill>
                  <a:srgbClr val="CD1D2C"/>
                </a:solidFill>
              </a:rPr>
              <a:t/>
            </a:r>
            <a:br>
              <a:rPr lang="fr-FR" dirty="0" smtClean="0">
                <a:solidFill>
                  <a:srgbClr val="CD1D2C"/>
                </a:solidFill>
              </a:rPr>
            </a:br>
            <a:r>
              <a:rPr lang="fr-FR" dirty="0">
                <a:solidFill>
                  <a:srgbClr val="CD1D2C"/>
                </a:solidFill>
              </a:rPr>
              <a:t/>
            </a:r>
            <a:br>
              <a:rPr lang="fr-FR" dirty="0">
                <a:solidFill>
                  <a:srgbClr val="CD1D2C"/>
                </a:solidFill>
              </a:rPr>
            </a:br>
            <a:r>
              <a:rPr lang="fr-FR" dirty="0" smtClean="0">
                <a:solidFill>
                  <a:srgbClr val="CD1D2C"/>
                </a:solidFill>
              </a:rPr>
              <a:t/>
            </a:r>
            <a:br>
              <a:rPr lang="fr-FR" dirty="0" smtClean="0">
                <a:solidFill>
                  <a:srgbClr val="CD1D2C"/>
                </a:solidFill>
              </a:rPr>
            </a:br>
            <a:r>
              <a:rPr lang="fr-FR" dirty="0">
                <a:solidFill>
                  <a:srgbClr val="CD1D2C"/>
                </a:solidFill>
              </a:rPr>
              <a:t/>
            </a:r>
            <a:br>
              <a:rPr lang="fr-FR" dirty="0">
                <a:solidFill>
                  <a:srgbClr val="CD1D2C"/>
                </a:solidFill>
              </a:rPr>
            </a:br>
            <a:endParaRPr lang="fr-FR" sz="2200" dirty="0">
              <a:solidFill>
                <a:srgbClr val="CD1D2C"/>
              </a:solidFill>
            </a:endParaRPr>
          </a:p>
        </p:txBody>
      </p:sp>
      <p:sp>
        <p:nvSpPr>
          <p:cNvPr id="3" name="Espace réservé du contenu 2"/>
          <p:cNvSpPr>
            <a:spLocks noGrp="1"/>
          </p:cNvSpPr>
          <p:nvPr>
            <p:ph sz="quarter" idx="1"/>
          </p:nvPr>
        </p:nvSpPr>
        <p:spPr>
          <a:xfrm>
            <a:off x="683568" y="1419920"/>
            <a:ext cx="7529264" cy="5349208"/>
          </a:xfrm>
        </p:spPr>
        <p:txBody>
          <a:bodyPr/>
          <a:lstStyle/>
          <a:p>
            <a:pPr marL="0" indent="0">
              <a:buNone/>
            </a:pPr>
            <a:r>
              <a:rPr lang="fr-FR" sz="1400" b="1" dirty="0"/>
              <a:t>Agent adjoint administratif ppal 2</a:t>
            </a:r>
            <a:r>
              <a:rPr lang="fr-FR" sz="1400" b="1" baseline="30000" dirty="0"/>
              <a:t>e</a:t>
            </a:r>
            <a:r>
              <a:rPr lang="fr-FR" sz="1400" b="1" dirty="0"/>
              <a:t> classe au 8</a:t>
            </a:r>
            <a:r>
              <a:rPr lang="fr-FR" sz="1400" b="1" baseline="30000" dirty="0"/>
              <a:t>ème</a:t>
            </a:r>
            <a:r>
              <a:rPr lang="fr-FR" sz="1400" b="1" dirty="0"/>
              <a:t> échelon (né en 1965) IM 360 (temps partiel 80%)</a:t>
            </a:r>
          </a:p>
          <a:p>
            <a:r>
              <a:rPr lang="fr-FR" sz="1400" dirty="0" smtClean="0"/>
              <a:t>CNRACL </a:t>
            </a:r>
            <a:r>
              <a:rPr lang="fr-FR" sz="1400" dirty="0"/>
              <a:t>depuis le 01/05/2009 (temps partiel)</a:t>
            </a:r>
          </a:p>
          <a:p>
            <a:r>
              <a:rPr lang="fr-FR" sz="1400" dirty="0"/>
              <a:t>Travaille à temps partiel 80 % du 01/09/2012 au 31/12/2021</a:t>
            </a:r>
          </a:p>
          <a:p>
            <a:r>
              <a:rPr lang="fr-FR" sz="1400" dirty="0"/>
              <a:t>puis temps partiel </a:t>
            </a:r>
            <a:r>
              <a:rPr lang="fr-FR" sz="1400" dirty="0" err="1"/>
              <a:t>surcotisé</a:t>
            </a:r>
            <a:r>
              <a:rPr lang="fr-FR" sz="1400" dirty="0"/>
              <a:t> à compter du 01/01/2022.</a:t>
            </a:r>
          </a:p>
          <a:p>
            <a:r>
              <a:rPr lang="fr-FR" sz="1400" dirty="0"/>
              <a:t>Autres régimes : 26 ans de 1983 à 2009 (activité dans le secteur privé)</a:t>
            </a:r>
          </a:p>
          <a:p>
            <a:pPr marL="0" indent="0">
              <a:buNone/>
            </a:pPr>
            <a:endParaRPr lang="fr-FR" sz="1400" dirty="0" smtClean="0"/>
          </a:p>
          <a:p>
            <a:pPr marL="0" indent="0">
              <a:buNone/>
            </a:pPr>
            <a:r>
              <a:rPr lang="fr-FR" sz="1400" dirty="0" smtClean="0"/>
              <a:t>Cotisations </a:t>
            </a:r>
            <a:r>
              <a:rPr lang="fr-FR" sz="1400" dirty="0"/>
              <a:t>CNRACL à verser par l’agent chaque mois en 2022 :</a:t>
            </a:r>
          </a:p>
          <a:p>
            <a:pPr marL="285750" indent="-285750">
              <a:buFontTx/>
              <a:buChar char="-"/>
            </a:pPr>
            <a:r>
              <a:rPr lang="fr-FR" sz="1400" dirty="0"/>
              <a:t>Sans </a:t>
            </a:r>
            <a:r>
              <a:rPr lang="fr-FR" sz="1400" dirty="0" err="1"/>
              <a:t>surcotisation</a:t>
            </a:r>
            <a:r>
              <a:rPr lang="fr-FR" sz="1400" dirty="0"/>
              <a:t> : 1666.90 € X 9.94 % = 165.69 € </a:t>
            </a:r>
          </a:p>
          <a:p>
            <a:pPr marL="285750" indent="-285750">
              <a:buFontTx/>
              <a:buChar char="-"/>
            </a:pPr>
            <a:r>
              <a:rPr lang="fr-FR" sz="1400" dirty="0"/>
              <a:t>Avec </a:t>
            </a:r>
            <a:r>
              <a:rPr lang="fr-FR" sz="1400" dirty="0" err="1"/>
              <a:t>surcotisation</a:t>
            </a:r>
            <a:r>
              <a:rPr lang="fr-FR" sz="1400" dirty="0"/>
              <a:t> : 1666.90 € € X 14.44 % = 240.70 €  (soit + 75 €).</a:t>
            </a:r>
          </a:p>
          <a:p>
            <a:endParaRPr lang="fr-FR" sz="1400" dirty="0"/>
          </a:p>
          <a:p>
            <a:pPr marL="0" indent="0">
              <a:buNone/>
            </a:pPr>
            <a:r>
              <a:rPr lang="fr-FR" sz="1400" dirty="0"/>
              <a:t>- Calcul de pension CNRACL sans </a:t>
            </a:r>
            <a:r>
              <a:rPr lang="fr-FR" sz="1400" dirty="0" err="1"/>
              <a:t>surcotisation</a:t>
            </a:r>
            <a:r>
              <a:rPr lang="fr-FR" sz="1400" dirty="0"/>
              <a:t> : 525 € par mois</a:t>
            </a:r>
          </a:p>
          <a:p>
            <a:pPr marL="0" indent="0">
              <a:buNone/>
            </a:pPr>
            <a:r>
              <a:rPr lang="fr-FR" sz="1400" dirty="0"/>
              <a:t>- Calcul de pension CNRACL avec </a:t>
            </a:r>
            <a:r>
              <a:rPr lang="fr-FR" sz="1400" dirty="0" err="1"/>
              <a:t>surcotisation</a:t>
            </a:r>
            <a:r>
              <a:rPr lang="fr-FR" sz="1400" dirty="0"/>
              <a:t> : 554 € par mois (+ 29 € par mois).</a:t>
            </a:r>
          </a:p>
          <a:p>
            <a:pPr marL="0" indent="0">
              <a:buNone/>
            </a:pPr>
            <a:r>
              <a:rPr lang="fr-FR" sz="1400" dirty="0"/>
              <a:t>L’agent versera environ 75 € X 12 mois X 5 ans = 4500 € de </a:t>
            </a:r>
            <a:r>
              <a:rPr lang="fr-FR" sz="1400" dirty="0" err="1"/>
              <a:t>surcotisation</a:t>
            </a:r>
            <a:r>
              <a:rPr lang="fr-FR" sz="1400" dirty="0"/>
              <a:t> </a:t>
            </a:r>
            <a:r>
              <a:rPr lang="fr-FR" sz="1050" dirty="0"/>
              <a:t>(le taux augmente tous les ans)</a:t>
            </a:r>
          </a:p>
          <a:p>
            <a:pPr marL="0" indent="0">
              <a:buNone/>
            </a:pPr>
            <a:r>
              <a:rPr lang="fr-FR" sz="1400" dirty="0"/>
              <a:t>4500 / 29 = 155 mois soit environ 13 ans en retraite pour récupérer l’argent de la </a:t>
            </a:r>
            <a:r>
              <a:rPr lang="fr-FR" sz="1400" dirty="0" err="1"/>
              <a:t>surcotisation</a:t>
            </a:r>
            <a:r>
              <a:rPr lang="fr-FR" sz="1400" dirty="0"/>
              <a:t> versée au cours de la carrière.</a:t>
            </a:r>
          </a:p>
          <a:p>
            <a:endParaRPr lang="fr-FR" sz="1400"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61</a:t>
            </a:fld>
            <a:endParaRPr lang="fr-FR"/>
          </a:p>
        </p:txBody>
      </p:sp>
    </p:spTree>
    <p:extLst>
      <p:ext uri="{BB962C8B-B14F-4D97-AF65-F5344CB8AC3E}">
        <p14:creationId xmlns:p14="http://schemas.microsoft.com/office/powerpoint/2010/main" val="2088358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2462592" y="2518471"/>
            <a:ext cx="4320413" cy="615553"/>
          </a:xfrm>
          <a:prstGeom prst="rect">
            <a:avLst/>
          </a:prstGeom>
        </p:spPr>
        <p:txBody>
          <a:bodyPr wrap="none">
            <a:spAutoFit/>
          </a:bodyPr>
          <a:lstStyle/>
          <a:p>
            <a:r>
              <a:rPr lang="fr-FR" sz="3400" dirty="0">
                <a:solidFill>
                  <a:srgbClr val="CD1D2C"/>
                </a:solidFill>
                <a:latin typeface="Trebuchet MS" panose="020B0603020202020204" pitchFamily="34" charset="0"/>
              </a:rPr>
              <a:t>Les départs anticipés</a:t>
            </a:r>
          </a:p>
        </p:txBody>
      </p:sp>
    </p:spTree>
    <p:extLst>
      <p:ext uri="{BB962C8B-B14F-4D97-AF65-F5344CB8AC3E}">
        <p14:creationId xmlns:p14="http://schemas.microsoft.com/office/powerpoint/2010/main" val="3341660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820131" y="395926"/>
            <a:ext cx="7729979" cy="7232749"/>
          </a:xfrm>
          <a:prstGeom prst="rect">
            <a:avLst/>
          </a:prstGeom>
          <a:noFill/>
        </p:spPr>
        <p:txBody>
          <a:bodyPr wrap="square" rtlCol="0">
            <a:spAutoFit/>
          </a:bodyPr>
          <a:lstStyle/>
          <a:p>
            <a:pPr marL="285750" indent="-285750">
              <a:buFont typeface="Arial" panose="020B0604020202020204" pitchFamily="34" charset="0"/>
              <a:buChar char="•"/>
            </a:pPr>
            <a:endParaRPr lang="fr-FR" sz="600" dirty="0">
              <a:latin typeface="Trebuchet MS" panose="020B0603020202020204" pitchFamily="34" charset="0"/>
            </a:endParaRPr>
          </a:p>
          <a:p>
            <a:pPr marL="285750" lvl="1" indent="-285750">
              <a:buFont typeface="Arial" panose="020B0604020202020204" pitchFamily="34" charset="0"/>
              <a:buChar char="•"/>
            </a:pPr>
            <a:endParaRPr lang="fr-FR" dirty="0" smtClean="0">
              <a:latin typeface="Trebuchet MS" panose="020B0603020202020204" pitchFamily="34" charset="0"/>
            </a:endParaRPr>
          </a:p>
          <a:p>
            <a:r>
              <a:rPr lang="fr-FR" sz="1600" dirty="0" smtClean="0">
                <a:latin typeface="Trebuchet MS" panose="020B0603020202020204" pitchFamily="34" charset="0"/>
              </a:rPr>
              <a:t>Les </a:t>
            </a:r>
            <a:r>
              <a:rPr lang="fr-FR" sz="1600" dirty="0">
                <a:latin typeface="Trebuchet MS" panose="020B0603020202020204" pitchFamily="34" charset="0"/>
              </a:rPr>
              <a:t>conditions relatives à l’âge légal de départ à la retraite et à la durée minimale de services en catégorie </a:t>
            </a:r>
            <a:r>
              <a:rPr lang="fr-FR" sz="1600" dirty="0" smtClean="0">
                <a:latin typeface="Trebuchet MS" panose="020B0603020202020204" pitchFamily="34" charset="0"/>
              </a:rPr>
              <a:t>active</a:t>
            </a: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dirty="0">
              <a:latin typeface="Trebuchet MS" panose="020B0603020202020204" pitchFamily="34" charset="0"/>
            </a:endParaRPr>
          </a:p>
          <a:p>
            <a:r>
              <a:rPr lang="fr-FR" sz="1600" dirty="0" smtClean="0">
                <a:latin typeface="Trebuchet MS" panose="020B0603020202020204" pitchFamily="34" charset="0"/>
              </a:rPr>
              <a:t>IMPORTANT : </a:t>
            </a:r>
            <a:r>
              <a:rPr lang="fr-FR" sz="1400" dirty="0" smtClean="0">
                <a:latin typeface="Trebuchet MS" panose="020B0603020202020204" pitchFamily="34" charset="0"/>
              </a:rPr>
              <a:t>Si l’agent envisage un départ à la retraite « catégorie active » CNRACL, il percevra toutes ses autres pensions à l’âge légal normal (CARSAT, MSA…)</a:t>
            </a: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p:txBody>
      </p:sp>
      <p:sp>
        <p:nvSpPr>
          <p:cNvPr id="8" name="ZoneTexte 7"/>
          <p:cNvSpPr txBox="1"/>
          <p:nvPr/>
        </p:nvSpPr>
        <p:spPr>
          <a:xfrm>
            <a:off x="2223279" y="84492"/>
            <a:ext cx="5284802" cy="523220"/>
          </a:xfrm>
          <a:prstGeom prst="rect">
            <a:avLst/>
          </a:prstGeom>
          <a:noFill/>
        </p:spPr>
        <p:txBody>
          <a:bodyPr wrap="square" rtlCol="0">
            <a:spAutoFit/>
          </a:bodyPr>
          <a:lstStyle/>
          <a:p>
            <a:r>
              <a:rPr lang="fr-FR" sz="2800" dirty="0" smtClean="0">
                <a:solidFill>
                  <a:srgbClr val="CD1D2C"/>
                </a:solidFill>
                <a:latin typeface="Trebuchet MS" panose="020B0603020202020204" pitchFamily="34" charset="0"/>
              </a:rPr>
              <a:t>Départ en catégorie active</a:t>
            </a:r>
            <a:endParaRPr lang="fr-FR" sz="2800" dirty="0">
              <a:solidFill>
                <a:srgbClr val="CD1D2C"/>
              </a:solidFill>
              <a:latin typeface="Trebuchet MS" panose="020B0603020202020204" pitchFamily="34" charset="0"/>
            </a:endParaRPr>
          </a:p>
        </p:txBody>
      </p:sp>
      <p:pic>
        <p:nvPicPr>
          <p:cNvPr id="4" name="Image 3"/>
          <p:cNvPicPr>
            <a:picLocks noChangeAspect="1"/>
          </p:cNvPicPr>
          <p:nvPr/>
        </p:nvPicPr>
        <p:blipFill>
          <a:blip r:embed="rId3"/>
          <a:stretch>
            <a:fillRect/>
          </a:stretch>
        </p:blipFill>
        <p:spPr>
          <a:xfrm>
            <a:off x="1191155" y="1277168"/>
            <a:ext cx="6843860" cy="2113999"/>
          </a:xfrm>
          <a:prstGeom prst="rect">
            <a:avLst/>
          </a:prstGeom>
        </p:spPr>
      </p:pic>
      <p:pic>
        <p:nvPicPr>
          <p:cNvPr id="5" name="Image 4"/>
          <p:cNvPicPr>
            <a:picLocks noChangeAspect="1"/>
          </p:cNvPicPr>
          <p:nvPr/>
        </p:nvPicPr>
        <p:blipFill rotWithShape="1">
          <a:blip r:embed="rId4"/>
          <a:srcRect r="138" b="1428"/>
          <a:stretch/>
        </p:blipFill>
        <p:spPr>
          <a:xfrm>
            <a:off x="1191155" y="3391167"/>
            <a:ext cx="6824052" cy="2571233"/>
          </a:xfrm>
          <a:prstGeom prst="rect">
            <a:avLst/>
          </a:prstGeom>
        </p:spPr>
      </p:pic>
    </p:spTree>
    <p:extLst>
      <p:ext uri="{BB962C8B-B14F-4D97-AF65-F5344CB8AC3E}">
        <p14:creationId xmlns:p14="http://schemas.microsoft.com/office/powerpoint/2010/main" val="2127155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0907" y="228910"/>
            <a:ext cx="7467600" cy="656605"/>
          </a:xfrm>
        </p:spPr>
        <p:txBody>
          <a:bodyPr>
            <a:normAutofit/>
          </a:bodyPr>
          <a:lstStyle/>
          <a:p>
            <a:r>
              <a:rPr lang="fr-FR" sz="2800" dirty="0" smtClean="0">
                <a:solidFill>
                  <a:srgbClr val="CD1D2C"/>
                </a:solidFill>
                <a:latin typeface="+mn-lt"/>
              </a:rPr>
              <a:t>Catégorie active</a:t>
            </a:r>
            <a:endParaRPr lang="fr-FR" sz="2800" dirty="0">
              <a:solidFill>
                <a:srgbClr val="CD1D2C"/>
              </a:solidFill>
              <a:latin typeface="+mn-lt"/>
            </a:endParaRPr>
          </a:p>
        </p:txBody>
      </p:sp>
      <p:sp>
        <p:nvSpPr>
          <p:cNvPr id="3" name="Espace réservé du contenu 2"/>
          <p:cNvSpPr>
            <a:spLocks noGrp="1"/>
          </p:cNvSpPr>
          <p:nvPr>
            <p:ph sz="quarter" idx="1"/>
          </p:nvPr>
        </p:nvSpPr>
        <p:spPr>
          <a:xfrm>
            <a:off x="251520" y="1124744"/>
            <a:ext cx="7467600" cy="4873752"/>
          </a:xfrm>
        </p:spPr>
        <p:txBody>
          <a:bodyPr>
            <a:normAutofit fontScale="77500" lnSpcReduction="20000"/>
          </a:bodyPr>
          <a:lstStyle/>
          <a:p>
            <a:pPr marL="0" indent="0">
              <a:buNone/>
            </a:pPr>
            <a:r>
              <a:rPr lang="fr-FR" sz="2300" dirty="0">
                <a:latin typeface="Trebuchet MS" panose="020B0603020202020204" pitchFamily="34" charset="0"/>
              </a:rPr>
              <a:t>IMPORTANT : Si l’agent envisage un départ à la retraite « catégorie active » CNRACL, il percevra toutes ses autres pensions à l’âge légal normal (CARSAT, MSA…)</a:t>
            </a:r>
          </a:p>
          <a:p>
            <a:endParaRPr lang="fr-FR" b="1" u="sng" dirty="0" smtClean="0"/>
          </a:p>
          <a:p>
            <a:pPr>
              <a:buFont typeface="Wingdings" panose="05000000000000000000" pitchFamily="2" charset="2"/>
              <a:buChar char="Ø"/>
            </a:pPr>
            <a:r>
              <a:rPr lang="fr-FR" sz="2300" dirty="0" smtClean="0"/>
              <a:t>Filière </a:t>
            </a:r>
            <a:r>
              <a:rPr lang="fr-FR" sz="2300" dirty="0"/>
              <a:t>de la police municipale :</a:t>
            </a:r>
          </a:p>
          <a:p>
            <a:pPr lvl="1"/>
            <a:r>
              <a:rPr lang="fr-FR" sz="2300" u="sng" dirty="0" smtClean="0"/>
              <a:t>Relèvent </a:t>
            </a:r>
            <a:r>
              <a:rPr lang="fr-FR" sz="2300" u="sng" dirty="0"/>
              <a:t>de la catégorie active</a:t>
            </a:r>
            <a:r>
              <a:rPr lang="fr-FR" sz="2300" dirty="0"/>
              <a:t> : les gardiens, les brigadiers, les brigadiers chefs et brigadiers chefs principaux</a:t>
            </a:r>
            <a:r>
              <a:rPr lang="fr-FR" sz="2300" dirty="0" smtClean="0"/>
              <a:t>.</a:t>
            </a:r>
          </a:p>
          <a:p>
            <a:pPr lvl="1"/>
            <a:endParaRPr lang="fr-FR" sz="2300" dirty="0"/>
          </a:p>
          <a:p>
            <a:pPr lvl="1"/>
            <a:r>
              <a:rPr lang="fr-FR" sz="2300" dirty="0" smtClean="0"/>
              <a:t>Les </a:t>
            </a:r>
            <a:r>
              <a:rPr lang="fr-FR" sz="2300" dirty="0"/>
              <a:t>chefs de police et les chefs de service de police municipale sont toujours classés en </a:t>
            </a:r>
            <a:r>
              <a:rPr lang="fr-FR" sz="2300" u="sng" dirty="0"/>
              <a:t>catégorie sédentaire</a:t>
            </a:r>
            <a:r>
              <a:rPr lang="fr-FR" sz="2300" dirty="0"/>
              <a:t> ainsi que les gardes </a:t>
            </a:r>
            <a:r>
              <a:rPr lang="fr-FR" sz="2300" dirty="0" smtClean="0"/>
              <a:t>champêtres</a:t>
            </a:r>
          </a:p>
          <a:p>
            <a:pPr>
              <a:buFont typeface="Wingdings" panose="05000000000000000000" pitchFamily="2" charset="2"/>
              <a:buChar char="Ø"/>
            </a:pPr>
            <a:endParaRPr lang="fr-FR" sz="2100" dirty="0" smtClean="0"/>
          </a:p>
          <a:p>
            <a:pPr>
              <a:buFont typeface="Wingdings" panose="05000000000000000000" pitchFamily="2" charset="2"/>
              <a:buChar char="Ø"/>
            </a:pPr>
            <a:r>
              <a:rPr lang="fr-FR" sz="2100" dirty="0" smtClean="0"/>
              <a:t>nombre </a:t>
            </a:r>
            <a:r>
              <a:rPr lang="fr-FR" sz="2100" dirty="0"/>
              <a:t>d’emplois limité ex : maçon, éboueur, gardien de police municipale, auxiliaire de soins en contact direct avec les malades en EHPAD…. : mentions des fonctions sur tous les arrêtés de la carrière ou tout autre justificatif de l’époque : les justificatifs sont à joindre au dossier de retraite</a:t>
            </a:r>
            <a:endParaRPr lang="fr-FR" sz="2100" dirty="0" smtClean="0"/>
          </a:p>
          <a:p>
            <a:pPr lvl="1"/>
            <a:endParaRPr lang="fr-FR" sz="1700" dirty="0">
              <a:solidFill>
                <a:prstClr val="white">
                  <a:lumMod val="50000"/>
                </a:prstClr>
              </a:solidFill>
            </a:endParaRPr>
          </a:p>
          <a:p>
            <a:pPr marL="365760" lvl="1" indent="0">
              <a:buNone/>
            </a:pPr>
            <a:r>
              <a:rPr lang="fr-FR" dirty="0" smtClean="0"/>
              <a:t> activité </a:t>
            </a:r>
            <a:r>
              <a:rPr lang="fr-FR" dirty="0"/>
              <a:t>exercée au minimum 50% du temps de travail</a:t>
            </a:r>
            <a:endParaRPr lang="fr-FR" dirty="0">
              <a:solidFill>
                <a:schemeClr val="accent6"/>
              </a:solidFill>
            </a:endParaRPr>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64</a:t>
            </a:fld>
            <a:endParaRPr lang="fr-FR"/>
          </a:p>
        </p:txBody>
      </p:sp>
    </p:spTree>
    <p:extLst>
      <p:ext uri="{BB962C8B-B14F-4D97-AF65-F5344CB8AC3E}">
        <p14:creationId xmlns:p14="http://schemas.microsoft.com/office/powerpoint/2010/main" val="2793584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noAutofit/>
          </a:bodyPr>
          <a:lstStyle/>
          <a:p>
            <a:r>
              <a:rPr lang="fr-FR" sz="2800" dirty="0" smtClean="0">
                <a:solidFill>
                  <a:srgbClr val="CD1D2C"/>
                </a:solidFill>
                <a:latin typeface="+mn-lt"/>
              </a:rPr>
              <a:t>Catégorie active</a:t>
            </a:r>
            <a:endParaRPr lang="fr-FR" sz="2800" dirty="0">
              <a:solidFill>
                <a:srgbClr val="CD1D2C"/>
              </a:solidFill>
              <a:latin typeface="+mn-lt"/>
            </a:endParaRPr>
          </a:p>
        </p:txBody>
      </p:sp>
      <p:sp>
        <p:nvSpPr>
          <p:cNvPr id="3" name="Espace réservé du contenu 2"/>
          <p:cNvSpPr>
            <a:spLocks noGrp="1"/>
          </p:cNvSpPr>
          <p:nvPr>
            <p:ph sz="quarter" idx="1"/>
          </p:nvPr>
        </p:nvSpPr>
        <p:spPr>
          <a:xfrm>
            <a:off x="457200" y="908720"/>
            <a:ext cx="7467600" cy="5832648"/>
          </a:xfrm>
        </p:spPr>
        <p:txBody>
          <a:bodyPr>
            <a:normAutofit fontScale="77500" lnSpcReduction="20000"/>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sz="1600" dirty="0" smtClean="0"/>
          </a:p>
          <a:p>
            <a:pPr marL="0" indent="0">
              <a:buNone/>
            </a:pPr>
            <a:endParaRPr lang="fr-FR" sz="1600" dirty="0" smtClean="0"/>
          </a:p>
          <a:p>
            <a:pPr marL="0" indent="0">
              <a:buNone/>
            </a:pPr>
            <a:endParaRPr lang="fr-FR" sz="1600" dirty="0" smtClean="0"/>
          </a:p>
          <a:p>
            <a:pPr marL="0" indent="0">
              <a:buNone/>
            </a:pPr>
            <a:endParaRPr lang="fr-FR" sz="1600" dirty="0"/>
          </a:p>
          <a:p>
            <a:pPr marL="0" indent="0">
              <a:buNone/>
            </a:pPr>
            <a:r>
              <a:rPr lang="fr-FR" sz="1800" dirty="0" smtClean="0"/>
              <a:t>Les employeurs doivent mentionner sur tous les arrêtés ou décisions relatives à la carrière </a:t>
            </a:r>
          </a:p>
          <a:p>
            <a:r>
              <a:rPr lang="fr-FR" sz="1500" dirty="0" smtClean="0"/>
              <a:t>Le grade détenu par le fonctionnaire</a:t>
            </a:r>
          </a:p>
          <a:p>
            <a:r>
              <a:rPr lang="fr-FR" sz="1500" dirty="0" smtClean="0"/>
              <a:t>L’emploi d’affectation et si besoin les fonctions exercées</a:t>
            </a:r>
          </a:p>
          <a:p>
            <a:pPr marL="0" indent="0">
              <a:buNone/>
            </a:pPr>
            <a:r>
              <a:rPr lang="fr-FR" sz="1600" dirty="0" smtClean="0"/>
              <a:t>Activité exercée au minimum 50% du temps de travail</a:t>
            </a:r>
          </a:p>
          <a:p>
            <a:pPr marL="0" indent="0" algn="just">
              <a:buNone/>
            </a:pPr>
            <a:r>
              <a:rPr lang="fr-FR" sz="2000" dirty="0" smtClean="0"/>
              <a:t>Attention : l’absence de ces mentions sur les arrêtés, ou décisions, compromet la reconnaissance de la catégorie active</a:t>
            </a:r>
            <a:endParaRPr lang="fr-FR" sz="2000" dirty="0"/>
          </a:p>
          <a:p>
            <a:pPr marL="0" indent="0">
              <a:buNone/>
            </a:pPr>
            <a:r>
              <a:rPr lang="fr-FR" sz="2100" i="1" dirty="0" smtClean="0"/>
              <a:t>Dossier de « demande d’avis préalable » fortement conseillé pour avis de la CNRACL</a:t>
            </a:r>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sp>
        <p:nvSpPr>
          <p:cNvPr id="8" name="Espace réservé du numéro de diapositive 7"/>
          <p:cNvSpPr>
            <a:spLocks noGrp="1"/>
          </p:cNvSpPr>
          <p:nvPr>
            <p:ph type="sldNum" sz="quarter" idx="15"/>
          </p:nvPr>
        </p:nvSpPr>
        <p:spPr/>
        <p:txBody>
          <a:bodyPr/>
          <a:lstStyle/>
          <a:p>
            <a:fld id="{6E3F9515-A763-4D14-AC71-B154AE23D4FB}" type="slidenum">
              <a:rPr lang="fr-FR" smtClean="0"/>
              <a:t>65</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259337003"/>
              </p:ext>
            </p:extLst>
          </p:nvPr>
        </p:nvGraphicFramePr>
        <p:xfrm>
          <a:off x="778007" y="836712"/>
          <a:ext cx="3208777" cy="3224895"/>
        </p:xfrm>
        <a:graphic>
          <a:graphicData uri="http://schemas.openxmlformats.org/drawingml/2006/table">
            <a:tbl>
              <a:tblPr firstRow="1" bandRow="1">
                <a:tableStyleId>{5C22544A-7EE6-4342-B048-85BDC9FD1C3A}</a:tableStyleId>
              </a:tblPr>
              <a:tblGrid>
                <a:gridCol w="1474303"/>
                <a:gridCol w="1734474"/>
              </a:tblGrid>
              <a:tr h="747873">
                <a:tc>
                  <a:txBody>
                    <a:bodyPr/>
                    <a:lstStyle/>
                    <a:p>
                      <a:pPr algn="ctr"/>
                      <a:r>
                        <a:rPr lang="fr-FR" sz="1400" dirty="0" smtClean="0"/>
                        <a:t>Année de naissance</a:t>
                      </a:r>
                      <a:endParaRPr lang="fr-FR" sz="1400" dirty="0"/>
                    </a:p>
                  </a:txBody>
                  <a:tcPr/>
                </a:tc>
                <a:tc>
                  <a:txBody>
                    <a:bodyPr/>
                    <a:lstStyle/>
                    <a:p>
                      <a:pPr algn="ctr"/>
                      <a:r>
                        <a:rPr lang="fr-FR" sz="1400" dirty="0" smtClean="0"/>
                        <a:t>Âge</a:t>
                      </a:r>
                      <a:r>
                        <a:rPr lang="fr-FR" sz="1400" baseline="0" dirty="0" smtClean="0"/>
                        <a:t> légal </a:t>
                      </a:r>
                    </a:p>
                    <a:p>
                      <a:pPr algn="ctr"/>
                      <a:r>
                        <a:rPr lang="fr-FR" sz="1400" baseline="0" dirty="0" smtClean="0"/>
                        <a:t> (catégorie active)</a:t>
                      </a:r>
                      <a:endParaRPr lang="fr-FR" sz="1400" dirty="0"/>
                    </a:p>
                  </a:txBody>
                  <a:tcPr/>
                </a:tc>
              </a:tr>
              <a:tr h="542381">
                <a:tc>
                  <a:txBody>
                    <a:bodyPr/>
                    <a:lstStyle/>
                    <a:p>
                      <a:pPr algn="ctr"/>
                      <a:r>
                        <a:rPr lang="fr-FR" sz="1400" dirty="0" smtClean="0"/>
                        <a:t>Avant</a:t>
                      </a:r>
                      <a:r>
                        <a:rPr lang="fr-FR" sz="1400" baseline="0" dirty="0" smtClean="0"/>
                        <a:t> le 01/07/</a:t>
                      </a:r>
                      <a:r>
                        <a:rPr lang="fr-FR" sz="1400" dirty="0" smtClean="0"/>
                        <a:t>1956</a:t>
                      </a:r>
                      <a:endParaRPr lang="fr-FR" sz="1400" dirty="0"/>
                    </a:p>
                  </a:txBody>
                  <a:tcPr/>
                </a:tc>
                <a:tc>
                  <a:txBody>
                    <a:bodyPr/>
                    <a:lstStyle/>
                    <a:p>
                      <a:pPr algn="ctr"/>
                      <a:r>
                        <a:rPr lang="fr-FR" sz="1400" dirty="0" smtClean="0"/>
                        <a:t>55 ans</a:t>
                      </a:r>
                      <a:endParaRPr lang="fr-FR" sz="1400" dirty="0"/>
                    </a:p>
                  </a:txBody>
                  <a:tcPr/>
                </a:tc>
              </a:tr>
              <a:tr h="542381">
                <a:tc>
                  <a:txBody>
                    <a:bodyPr/>
                    <a:lstStyle/>
                    <a:p>
                      <a:pPr algn="ctr"/>
                      <a:r>
                        <a:rPr lang="fr-FR" sz="1400" dirty="0" smtClean="0"/>
                        <a:t>Du 01/07/1956 au 31/12/1956</a:t>
                      </a:r>
                      <a:endParaRPr lang="fr-FR" sz="1400" dirty="0"/>
                    </a:p>
                  </a:txBody>
                  <a:tcPr/>
                </a:tc>
                <a:tc>
                  <a:txBody>
                    <a:bodyPr/>
                    <a:lstStyle/>
                    <a:p>
                      <a:pPr algn="ctr"/>
                      <a:r>
                        <a:rPr lang="fr-FR" sz="1400" dirty="0" smtClean="0"/>
                        <a:t>55 ans 4 mois</a:t>
                      </a:r>
                      <a:endParaRPr lang="fr-FR" sz="1400" dirty="0"/>
                    </a:p>
                  </a:txBody>
                  <a:tcPr/>
                </a:tc>
              </a:tr>
              <a:tr h="348065">
                <a:tc>
                  <a:txBody>
                    <a:bodyPr/>
                    <a:lstStyle/>
                    <a:p>
                      <a:pPr algn="ctr"/>
                      <a:r>
                        <a:rPr lang="fr-FR" sz="1400" dirty="0" smtClean="0"/>
                        <a:t>1957</a:t>
                      </a:r>
                      <a:endParaRPr lang="fr-FR" sz="1400" dirty="0"/>
                    </a:p>
                  </a:txBody>
                  <a:tcPr/>
                </a:tc>
                <a:tc>
                  <a:txBody>
                    <a:bodyPr/>
                    <a:lstStyle/>
                    <a:p>
                      <a:pPr algn="ctr"/>
                      <a:r>
                        <a:rPr lang="fr-FR" sz="1400" dirty="0" smtClean="0"/>
                        <a:t>55 ans 9 mois</a:t>
                      </a:r>
                      <a:endParaRPr lang="fr-FR" sz="1400" dirty="0"/>
                    </a:p>
                  </a:txBody>
                  <a:tcPr/>
                </a:tc>
              </a:tr>
              <a:tr h="348065">
                <a:tc>
                  <a:txBody>
                    <a:bodyPr/>
                    <a:lstStyle/>
                    <a:p>
                      <a:pPr algn="ctr"/>
                      <a:r>
                        <a:rPr lang="fr-FR" sz="1400" dirty="0" smtClean="0"/>
                        <a:t>1958</a:t>
                      </a:r>
                      <a:endParaRPr lang="fr-FR" sz="1400" dirty="0"/>
                    </a:p>
                  </a:txBody>
                  <a:tcPr/>
                </a:tc>
                <a:tc>
                  <a:txBody>
                    <a:bodyPr/>
                    <a:lstStyle/>
                    <a:p>
                      <a:pPr algn="ctr"/>
                      <a:r>
                        <a:rPr lang="fr-FR" sz="1400" dirty="0" smtClean="0"/>
                        <a:t>56</a:t>
                      </a:r>
                      <a:r>
                        <a:rPr lang="fr-FR" sz="1400" baseline="0" dirty="0" smtClean="0"/>
                        <a:t> </a:t>
                      </a:r>
                      <a:r>
                        <a:rPr lang="fr-FR" sz="1400" dirty="0" smtClean="0"/>
                        <a:t>ans 2 mois</a:t>
                      </a:r>
                      <a:endParaRPr lang="fr-FR" sz="1400" dirty="0"/>
                    </a:p>
                  </a:txBody>
                  <a:tcPr/>
                </a:tc>
              </a:tr>
              <a:tr h="348065">
                <a:tc>
                  <a:txBody>
                    <a:bodyPr/>
                    <a:lstStyle/>
                    <a:p>
                      <a:pPr algn="ctr"/>
                      <a:r>
                        <a:rPr lang="fr-FR" sz="1400" dirty="0" smtClean="0"/>
                        <a:t>1959</a:t>
                      </a:r>
                      <a:endParaRPr lang="fr-FR" sz="1400" dirty="0"/>
                    </a:p>
                  </a:txBody>
                  <a:tcPr/>
                </a:tc>
                <a:tc>
                  <a:txBody>
                    <a:bodyPr/>
                    <a:lstStyle/>
                    <a:p>
                      <a:pPr algn="ctr"/>
                      <a:r>
                        <a:rPr lang="fr-FR" sz="1400" dirty="0" smtClean="0"/>
                        <a:t>56 ans 7 mois</a:t>
                      </a:r>
                      <a:endParaRPr lang="fr-FR" sz="1400" dirty="0"/>
                    </a:p>
                  </a:txBody>
                  <a:tcPr/>
                </a:tc>
              </a:tr>
              <a:tr h="348065">
                <a:tc>
                  <a:txBody>
                    <a:bodyPr/>
                    <a:lstStyle/>
                    <a:p>
                      <a:pPr algn="ctr"/>
                      <a:r>
                        <a:rPr lang="fr-FR" sz="1400" dirty="0" smtClean="0"/>
                        <a:t>1960</a:t>
                      </a:r>
                      <a:endParaRPr lang="fr-FR" sz="1400" dirty="0"/>
                    </a:p>
                  </a:txBody>
                  <a:tcPr/>
                </a:tc>
                <a:tc>
                  <a:txBody>
                    <a:bodyPr/>
                    <a:lstStyle/>
                    <a:p>
                      <a:pPr algn="ctr"/>
                      <a:r>
                        <a:rPr lang="fr-FR" sz="1400" dirty="0" smtClean="0"/>
                        <a:t>57 ans</a:t>
                      </a:r>
                      <a:endParaRPr lang="fr-FR" sz="1400" dirty="0"/>
                    </a:p>
                  </a:txBody>
                  <a:tcPr/>
                </a:tc>
              </a:tr>
            </a:tbl>
          </a:graphicData>
        </a:graphic>
      </p:graphicFrame>
      <p:sp>
        <p:nvSpPr>
          <p:cNvPr id="6" name="ZoneTexte 5"/>
          <p:cNvSpPr txBox="1"/>
          <p:nvPr/>
        </p:nvSpPr>
        <p:spPr>
          <a:xfrm>
            <a:off x="4191000" y="2996952"/>
            <a:ext cx="503145" cy="461665"/>
          </a:xfrm>
          <a:prstGeom prst="rect">
            <a:avLst/>
          </a:prstGeom>
          <a:noFill/>
        </p:spPr>
        <p:txBody>
          <a:bodyPr wrap="square" rtlCol="0">
            <a:spAutoFit/>
          </a:bodyPr>
          <a:lstStyle/>
          <a:p>
            <a:r>
              <a:rPr lang="fr-FR" sz="2400" dirty="0" smtClean="0"/>
              <a:t>+ </a:t>
            </a:r>
            <a:endParaRPr lang="fr-FR" sz="2400" dirty="0"/>
          </a:p>
        </p:txBody>
      </p:sp>
      <p:graphicFrame>
        <p:nvGraphicFramePr>
          <p:cNvPr id="7" name="Tableau 6"/>
          <p:cNvGraphicFramePr>
            <a:graphicFrameLocks noGrp="1"/>
          </p:cNvGraphicFramePr>
          <p:nvPr>
            <p:extLst>
              <p:ext uri="{D42A27DB-BD31-4B8C-83A1-F6EECF244321}">
                <p14:modId xmlns:p14="http://schemas.microsoft.com/office/powerpoint/2010/main" val="1754038860"/>
              </p:ext>
            </p:extLst>
          </p:nvPr>
        </p:nvGraphicFramePr>
        <p:xfrm>
          <a:off x="4694145" y="836712"/>
          <a:ext cx="4164806" cy="3624909"/>
        </p:xfrm>
        <a:graphic>
          <a:graphicData uri="http://schemas.openxmlformats.org/drawingml/2006/table">
            <a:tbl>
              <a:tblPr firstRow="1" bandRow="1">
                <a:tableStyleId>{5C22544A-7EE6-4342-B048-85BDC9FD1C3A}</a:tableStyleId>
              </a:tblPr>
              <a:tblGrid>
                <a:gridCol w="1913560"/>
                <a:gridCol w="2251246"/>
              </a:tblGrid>
              <a:tr h="1215137">
                <a:tc>
                  <a:txBody>
                    <a:bodyPr/>
                    <a:lstStyle/>
                    <a:p>
                      <a:pPr algn="ctr"/>
                      <a:r>
                        <a:rPr lang="fr-FR" sz="1400" dirty="0" smtClean="0"/>
                        <a:t>Année </a:t>
                      </a:r>
                      <a:r>
                        <a:rPr lang="fr-FR" sz="1400" baseline="0" dirty="0" smtClean="0"/>
                        <a:t> au cours de laquelle est atteint la durée de services applicable au 01/01/2012</a:t>
                      </a:r>
                      <a:endParaRPr lang="fr-FR" sz="1400" dirty="0"/>
                    </a:p>
                  </a:txBody>
                  <a:tcPr/>
                </a:tc>
                <a:tc>
                  <a:txBody>
                    <a:bodyPr/>
                    <a:lstStyle/>
                    <a:p>
                      <a:pPr algn="ctr"/>
                      <a:r>
                        <a:rPr lang="fr-FR" sz="1400" baseline="0" dirty="0" smtClean="0"/>
                        <a:t>Durée de services en catégorie active exigée</a:t>
                      </a:r>
                    </a:p>
                  </a:txBody>
                  <a:tcPr/>
                </a:tc>
              </a:tr>
              <a:tr h="459052">
                <a:tc>
                  <a:txBody>
                    <a:bodyPr/>
                    <a:lstStyle/>
                    <a:p>
                      <a:pPr algn="ctr"/>
                      <a:r>
                        <a:rPr lang="fr-FR" sz="1400" dirty="0" smtClean="0"/>
                        <a:t>Avant</a:t>
                      </a:r>
                      <a:r>
                        <a:rPr lang="fr-FR" sz="1400" baseline="0" dirty="0" smtClean="0"/>
                        <a:t> le 01/07/2011</a:t>
                      </a:r>
                      <a:endParaRPr lang="fr-FR" sz="1400" dirty="0"/>
                    </a:p>
                  </a:txBody>
                  <a:tcPr/>
                </a:tc>
                <a:tc>
                  <a:txBody>
                    <a:bodyPr/>
                    <a:lstStyle/>
                    <a:p>
                      <a:pPr algn="ctr"/>
                      <a:r>
                        <a:rPr lang="fr-FR" sz="1400" dirty="0" smtClean="0"/>
                        <a:t>15 ans</a:t>
                      </a:r>
                      <a:endParaRPr lang="fr-FR" sz="1400" dirty="0"/>
                    </a:p>
                  </a:txBody>
                  <a:tcPr/>
                </a:tc>
              </a:tr>
              <a:tr h="459052">
                <a:tc>
                  <a:txBody>
                    <a:bodyPr/>
                    <a:lstStyle/>
                    <a:p>
                      <a:pPr algn="ctr"/>
                      <a:r>
                        <a:rPr lang="fr-FR" sz="1400" dirty="0" smtClean="0"/>
                        <a:t>Du 01/07 au 31/12/2011</a:t>
                      </a:r>
                      <a:endParaRPr lang="fr-FR" sz="1400" dirty="0"/>
                    </a:p>
                  </a:txBody>
                  <a:tcPr/>
                </a:tc>
                <a:tc>
                  <a:txBody>
                    <a:bodyPr/>
                    <a:lstStyle/>
                    <a:p>
                      <a:pPr algn="ctr"/>
                      <a:r>
                        <a:rPr lang="fr-FR" sz="1400" dirty="0" smtClean="0"/>
                        <a:t>15 ans 4 mois</a:t>
                      </a:r>
                      <a:endParaRPr lang="fr-FR" sz="1400" dirty="0"/>
                    </a:p>
                  </a:txBody>
                  <a:tcPr/>
                </a:tc>
              </a:tr>
              <a:tr h="270030">
                <a:tc>
                  <a:txBody>
                    <a:bodyPr/>
                    <a:lstStyle/>
                    <a:p>
                      <a:pPr algn="ctr"/>
                      <a:r>
                        <a:rPr lang="fr-FR" sz="1400" dirty="0" smtClean="0"/>
                        <a:t>2012</a:t>
                      </a:r>
                      <a:endParaRPr lang="fr-FR" sz="1400" dirty="0"/>
                    </a:p>
                  </a:txBody>
                  <a:tcPr/>
                </a:tc>
                <a:tc>
                  <a:txBody>
                    <a:bodyPr/>
                    <a:lstStyle/>
                    <a:p>
                      <a:pPr algn="ctr"/>
                      <a:r>
                        <a:rPr lang="fr-FR" sz="1400" dirty="0" smtClean="0"/>
                        <a:t>15 ans 9 mois</a:t>
                      </a:r>
                      <a:endParaRPr lang="fr-FR" sz="1400" dirty="0"/>
                    </a:p>
                  </a:txBody>
                  <a:tcPr/>
                </a:tc>
              </a:tr>
              <a:tr h="270030">
                <a:tc>
                  <a:txBody>
                    <a:bodyPr/>
                    <a:lstStyle/>
                    <a:p>
                      <a:pPr algn="ctr"/>
                      <a:r>
                        <a:rPr lang="fr-FR" sz="1400" dirty="0" smtClean="0"/>
                        <a:t>2013</a:t>
                      </a:r>
                      <a:endParaRPr lang="fr-FR" sz="1400" dirty="0"/>
                    </a:p>
                  </a:txBody>
                  <a:tcPr/>
                </a:tc>
                <a:tc>
                  <a:txBody>
                    <a:bodyPr/>
                    <a:lstStyle/>
                    <a:p>
                      <a:pPr algn="ctr"/>
                      <a:r>
                        <a:rPr lang="fr-FR" sz="1400" dirty="0" smtClean="0"/>
                        <a:t>16</a:t>
                      </a:r>
                      <a:r>
                        <a:rPr lang="fr-FR" sz="1400" baseline="0" dirty="0" smtClean="0"/>
                        <a:t> </a:t>
                      </a:r>
                      <a:r>
                        <a:rPr lang="fr-FR" sz="1400" dirty="0" smtClean="0"/>
                        <a:t>ans 2 mois</a:t>
                      </a:r>
                      <a:endParaRPr lang="fr-FR" sz="1400" dirty="0"/>
                    </a:p>
                  </a:txBody>
                  <a:tcPr/>
                </a:tc>
              </a:tr>
              <a:tr h="270030">
                <a:tc>
                  <a:txBody>
                    <a:bodyPr/>
                    <a:lstStyle/>
                    <a:p>
                      <a:pPr algn="ctr"/>
                      <a:r>
                        <a:rPr lang="fr-FR" sz="1400" dirty="0" smtClean="0"/>
                        <a:t>2014</a:t>
                      </a:r>
                      <a:endParaRPr lang="fr-FR" sz="1400" dirty="0"/>
                    </a:p>
                  </a:txBody>
                  <a:tcPr/>
                </a:tc>
                <a:tc>
                  <a:txBody>
                    <a:bodyPr/>
                    <a:lstStyle/>
                    <a:p>
                      <a:pPr algn="ctr"/>
                      <a:r>
                        <a:rPr lang="fr-FR" sz="1400" dirty="0" smtClean="0"/>
                        <a:t>16 ans 7 mois</a:t>
                      </a:r>
                      <a:endParaRPr lang="fr-FR" sz="1400" dirty="0"/>
                    </a:p>
                  </a:txBody>
                  <a:tcPr/>
                </a:tc>
              </a:tr>
              <a:tr h="459052">
                <a:tc>
                  <a:txBody>
                    <a:bodyPr/>
                    <a:lstStyle/>
                    <a:p>
                      <a:pPr algn="ctr"/>
                      <a:r>
                        <a:rPr lang="fr-FR" sz="1400" dirty="0" smtClean="0"/>
                        <a:t>A</a:t>
                      </a:r>
                      <a:r>
                        <a:rPr lang="fr-FR" sz="1400" baseline="0" dirty="0" smtClean="0"/>
                        <a:t> compter du 01/01/2015</a:t>
                      </a:r>
                      <a:endParaRPr lang="fr-FR" sz="1400" dirty="0"/>
                    </a:p>
                  </a:txBody>
                  <a:tcPr/>
                </a:tc>
                <a:tc>
                  <a:txBody>
                    <a:bodyPr/>
                    <a:lstStyle/>
                    <a:p>
                      <a:pPr algn="ctr"/>
                      <a:r>
                        <a:rPr lang="fr-FR" sz="1400" dirty="0" smtClean="0"/>
                        <a:t>17 ans</a:t>
                      </a:r>
                      <a:endParaRPr lang="fr-FR" sz="1400" dirty="0"/>
                    </a:p>
                  </a:txBody>
                  <a:tcPr/>
                </a:tc>
              </a:tr>
            </a:tbl>
          </a:graphicData>
        </a:graphic>
      </p:graphicFrame>
      <p:sp>
        <p:nvSpPr>
          <p:cNvPr id="4" name="Flèche droite 3"/>
          <p:cNvSpPr/>
          <p:nvPr/>
        </p:nvSpPr>
        <p:spPr>
          <a:xfrm>
            <a:off x="266328" y="6027253"/>
            <a:ext cx="1908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7383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820131" y="395926"/>
            <a:ext cx="7729979" cy="6309420"/>
          </a:xfrm>
          <a:prstGeom prst="rect">
            <a:avLst/>
          </a:prstGeom>
          <a:noFill/>
        </p:spPr>
        <p:txBody>
          <a:bodyPr wrap="square" rtlCol="0">
            <a:spAutoFit/>
          </a:bodyPr>
          <a:lstStyle/>
          <a:p>
            <a:pPr marL="285750" indent="-285750">
              <a:buFont typeface="Arial" panose="020B0604020202020204" pitchFamily="34" charset="0"/>
              <a:buChar char="•"/>
            </a:pPr>
            <a:endParaRPr lang="fr-FR" sz="600" dirty="0">
              <a:latin typeface="Trebuchet MS" panose="020B0603020202020204" pitchFamily="34" charset="0"/>
            </a:endParaRPr>
          </a:p>
          <a:p>
            <a:pPr marL="285750" lvl="1" indent="-285750">
              <a:lnSpc>
                <a:spcPct val="200000"/>
              </a:lnSpc>
              <a:buFont typeface="Arial" panose="020B0604020202020204" pitchFamily="34" charset="0"/>
              <a:buChar char="•"/>
            </a:pPr>
            <a:r>
              <a:rPr lang="fr-FR" dirty="0">
                <a:latin typeface="Trebuchet MS" panose="020B0603020202020204" pitchFamily="34" charset="0"/>
              </a:rPr>
              <a:t>Dispositif en extinction à compter du 1er janvier </a:t>
            </a:r>
            <a:r>
              <a:rPr lang="fr-FR" dirty="0" smtClean="0">
                <a:latin typeface="Trebuchet MS" panose="020B0603020202020204" pitchFamily="34" charset="0"/>
              </a:rPr>
              <a:t>2012</a:t>
            </a:r>
            <a:endParaRPr lang="fr-FR" dirty="0">
              <a:latin typeface="Trebuchet MS" panose="020B0603020202020204" pitchFamily="34" charset="0"/>
            </a:endParaRPr>
          </a:p>
          <a:p>
            <a:pPr marL="285750" lvl="1" indent="-285750">
              <a:buFont typeface="Arial" panose="020B0604020202020204" pitchFamily="34" charset="0"/>
              <a:buChar char="•"/>
            </a:pPr>
            <a:r>
              <a:rPr lang="fr-FR" sz="1600" dirty="0">
                <a:latin typeface="Trebuchet MS" panose="020B0603020202020204" pitchFamily="34" charset="0"/>
              </a:rPr>
              <a:t>Conditions :</a:t>
            </a:r>
          </a:p>
          <a:p>
            <a:pPr marL="742950" lvl="1" indent="-285750">
              <a:buFont typeface="Wingdings" panose="05000000000000000000" pitchFamily="2" charset="2"/>
              <a:buChar char="§"/>
            </a:pPr>
            <a:endParaRPr lang="fr-FR" sz="200" dirty="0">
              <a:latin typeface="Trebuchet MS" panose="020B0603020202020204" pitchFamily="34" charset="0"/>
            </a:endParaRPr>
          </a:p>
          <a:p>
            <a:pPr marL="742950" lvl="1" indent="-285750">
              <a:buFontTx/>
              <a:buChar char="-"/>
            </a:pPr>
            <a:r>
              <a:rPr lang="fr-FR" sz="1200" dirty="0" smtClean="0">
                <a:latin typeface="Trebuchet MS" panose="020B0603020202020204" pitchFamily="34" charset="0"/>
              </a:rPr>
              <a:t>15 </a:t>
            </a:r>
            <a:r>
              <a:rPr lang="fr-FR" sz="1200" dirty="0">
                <a:latin typeface="Trebuchet MS" panose="020B0603020202020204" pitchFamily="34" charset="0"/>
              </a:rPr>
              <a:t>ans de </a:t>
            </a:r>
            <a:r>
              <a:rPr lang="fr-FR" sz="1200" dirty="0" smtClean="0">
                <a:latin typeface="Trebuchet MS" panose="020B0603020202020204" pitchFamily="34" charset="0"/>
              </a:rPr>
              <a:t>services</a:t>
            </a:r>
            <a:endParaRPr lang="fr-FR" sz="1200" dirty="0">
              <a:latin typeface="Trebuchet MS" panose="020B0603020202020204" pitchFamily="34" charset="0"/>
            </a:endParaRPr>
          </a:p>
          <a:p>
            <a:pPr marL="742950" lvl="1" indent="-285750">
              <a:buFontTx/>
              <a:buChar char="-"/>
            </a:pPr>
            <a:r>
              <a:rPr lang="fr-FR" sz="1200" dirty="0" smtClean="0">
                <a:latin typeface="Trebuchet MS" panose="020B0603020202020204" pitchFamily="34" charset="0"/>
              </a:rPr>
              <a:t>Parent </a:t>
            </a:r>
            <a:r>
              <a:rPr lang="fr-FR" sz="1200" dirty="0">
                <a:latin typeface="Trebuchet MS" panose="020B0603020202020204" pitchFamily="34" charset="0"/>
              </a:rPr>
              <a:t>de 3 enfants au 31 décembre </a:t>
            </a:r>
            <a:r>
              <a:rPr lang="fr-FR" sz="1200" dirty="0" smtClean="0">
                <a:latin typeface="Trebuchet MS" panose="020B0603020202020204" pitchFamily="34" charset="0"/>
              </a:rPr>
              <a:t>2011</a:t>
            </a:r>
            <a:endParaRPr lang="fr-FR" sz="1200" dirty="0">
              <a:latin typeface="Trebuchet MS" panose="020B0603020202020204" pitchFamily="34" charset="0"/>
            </a:endParaRPr>
          </a:p>
          <a:p>
            <a:pPr marL="742950" lvl="1" indent="-285750">
              <a:buFontTx/>
              <a:buChar char="-"/>
            </a:pPr>
            <a:r>
              <a:rPr lang="fr-FR" sz="1200" dirty="0" smtClean="0">
                <a:latin typeface="Trebuchet MS" panose="020B0603020202020204" pitchFamily="34" charset="0"/>
              </a:rPr>
              <a:t>Interruption </a:t>
            </a:r>
            <a:r>
              <a:rPr lang="fr-FR" sz="1200" dirty="0">
                <a:latin typeface="Trebuchet MS" panose="020B0603020202020204" pitchFamily="34" charset="0"/>
              </a:rPr>
              <a:t>ou réduction </a:t>
            </a:r>
            <a:r>
              <a:rPr lang="fr-FR" sz="1200" dirty="0" smtClean="0">
                <a:latin typeface="Trebuchet MS" panose="020B0603020202020204" pitchFamily="34" charset="0"/>
              </a:rPr>
              <a:t>d'activité </a:t>
            </a:r>
          </a:p>
          <a:p>
            <a:pPr marL="742950" lvl="1" indent="-285750">
              <a:buFontTx/>
              <a:buChar char="-"/>
            </a:pPr>
            <a:r>
              <a:rPr lang="fr-FR" sz="1200" dirty="0" smtClean="0">
                <a:solidFill>
                  <a:srgbClr val="FF0000"/>
                </a:solidFill>
              </a:rPr>
              <a:t>Attention le décret 2016-810 du 16 juin 2016 abroge les dispositions antérieures </a:t>
            </a:r>
            <a:r>
              <a:rPr lang="fr-FR" sz="1200" dirty="0" smtClean="0"/>
              <a:t>fixant la période durant laquelle la condition d’interruption ou de réduction d’activité devait être réalisée à un moment délimité dans le temps (entre le 1</a:t>
            </a:r>
            <a:r>
              <a:rPr lang="fr-FR" sz="1200" baseline="30000" dirty="0" smtClean="0"/>
              <a:t>er</a:t>
            </a:r>
            <a:r>
              <a:rPr lang="fr-FR" sz="1200" dirty="0" smtClean="0"/>
              <a:t> et la 4</a:t>
            </a:r>
            <a:r>
              <a:rPr lang="fr-FR" sz="1200" baseline="30000" dirty="0" smtClean="0"/>
              <a:t>ème</a:t>
            </a:r>
            <a:r>
              <a:rPr lang="fr-FR" sz="1200" dirty="0" smtClean="0"/>
              <a:t> semaine précédant la naissance ou l’adoption et le dernier jour du 36</a:t>
            </a:r>
            <a:r>
              <a:rPr lang="fr-FR" sz="1200" baseline="30000" dirty="0" smtClean="0"/>
              <a:t>ème</a:t>
            </a:r>
            <a:r>
              <a:rPr lang="fr-FR" sz="1200" dirty="0" smtClean="0"/>
              <a:t> mois suivant la naissance ou l’adoption). </a:t>
            </a:r>
          </a:p>
          <a:p>
            <a:pPr marL="891450" lvl="2" indent="-171450">
              <a:buFont typeface="Wingdings" panose="05000000000000000000" pitchFamily="2" charset="2"/>
              <a:buChar char="Ø"/>
            </a:pPr>
            <a:r>
              <a:rPr lang="fr-FR" sz="1200" dirty="0" smtClean="0">
                <a:latin typeface="Trebuchet MS" panose="020B0603020202020204" pitchFamily="34" charset="0"/>
              </a:rPr>
              <a:t>Pour les pensions liquidées à compter du 19 juin 2016, la condition d’interruption ou de réduction d’activité doit désormais être réalisée avant l’âge auquel les enfants cessent ^’être à la charge de l’agent au sens du code de la sécurité sociale (16 ans ou 20 ans s’il poursuit ses études)</a:t>
            </a:r>
          </a:p>
          <a:p>
            <a:pPr marL="742950" lvl="1" indent="-285750">
              <a:buFontTx/>
              <a:buChar char="-"/>
            </a:pPr>
            <a:endParaRPr lang="fr-FR" sz="1500"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sz="800" dirty="0" smtClean="0">
              <a:latin typeface="Trebuchet MS" panose="020B0603020202020204" pitchFamily="34" charset="0"/>
            </a:endParaRPr>
          </a:p>
          <a:p>
            <a:pPr marL="285750" indent="-285750">
              <a:buFont typeface="Arial" panose="020B0604020202020204" pitchFamily="34" charset="0"/>
              <a:buChar char="•"/>
            </a:pPr>
            <a:r>
              <a:rPr lang="fr-FR" sz="1400" dirty="0" smtClean="0">
                <a:latin typeface="Trebuchet MS" panose="020B0603020202020204" pitchFamily="34" charset="0"/>
              </a:rPr>
              <a:t>Calcul </a:t>
            </a:r>
            <a:r>
              <a:rPr lang="fr-FR" sz="1400" dirty="0">
                <a:latin typeface="Trebuchet MS" panose="020B0603020202020204" pitchFamily="34" charset="0"/>
              </a:rPr>
              <a:t>de la pension </a:t>
            </a:r>
            <a:r>
              <a:rPr lang="fr-FR" sz="1400" dirty="0" smtClean="0">
                <a:latin typeface="Trebuchet MS" panose="020B0603020202020204" pitchFamily="34" charset="0"/>
              </a:rPr>
              <a:t>:</a:t>
            </a:r>
          </a:p>
          <a:p>
            <a:pPr lvl="1" algn="just"/>
            <a:r>
              <a:rPr lang="fr-FR" sz="1200" dirty="0" smtClean="0">
                <a:latin typeface="Trebuchet MS" panose="020B0603020202020204" pitchFamily="34" charset="0"/>
              </a:rPr>
              <a:t>Maintien </a:t>
            </a:r>
            <a:r>
              <a:rPr lang="fr-FR" sz="1200" dirty="0">
                <a:latin typeface="Trebuchet MS" panose="020B0603020202020204" pitchFamily="34" charset="0"/>
              </a:rPr>
              <a:t>des dispositions antérieures : au 01/01/2011, être à moins de 5 ans de l'âge d'ouverture des droits</a:t>
            </a:r>
          </a:p>
          <a:p>
            <a:pPr lvl="1" algn="just"/>
            <a:r>
              <a:rPr lang="fr-FR" sz="1200" dirty="0" smtClean="0">
                <a:latin typeface="Trebuchet MS" panose="020B0603020202020204" pitchFamily="34" charset="0"/>
              </a:rPr>
              <a:t>Nouvelles </a:t>
            </a:r>
            <a:r>
              <a:rPr lang="fr-FR" sz="1200" dirty="0">
                <a:latin typeface="Trebuchet MS" panose="020B0603020202020204" pitchFamily="34" charset="0"/>
              </a:rPr>
              <a:t>dispositions : le calcul se fait selon les nouvelles règles de décote, minimum garanti, durée d'assurance à 60 ans ou de la dernière génération si celle-ci n'est pas </a:t>
            </a:r>
            <a:r>
              <a:rPr lang="fr-FR" sz="1200" dirty="0" smtClean="0">
                <a:latin typeface="Trebuchet MS" panose="020B0603020202020204" pitchFamily="34" charset="0"/>
              </a:rPr>
              <a:t>connue</a:t>
            </a:r>
          </a:p>
          <a:p>
            <a:pPr marL="742950" lvl="1" indent="-285750" algn="just">
              <a:buFontTx/>
              <a:buChar char="-"/>
            </a:pPr>
            <a:endParaRPr lang="fr-FR" sz="1200" dirty="0">
              <a:latin typeface="Trebuchet MS" panose="020B0603020202020204" pitchFamily="34" charset="0"/>
            </a:endParaRPr>
          </a:p>
          <a:p>
            <a:pPr lvl="1" algn="just"/>
            <a:r>
              <a:rPr lang="fr-FR" sz="1500" b="1" dirty="0" smtClean="0">
                <a:latin typeface="Trebuchet MS" panose="020B0603020202020204" pitchFamily="34" charset="0"/>
              </a:rPr>
              <a:t>Dossier de demande d’avis préalable « fortement conseillé »au moins 6 à 8 mois avant la date prévue</a:t>
            </a:r>
            <a:endParaRPr lang="fr-FR" sz="1500" b="1" dirty="0">
              <a:latin typeface="Trebuchet MS" panose="020B0603020202020204" pitchFamily="34" charset="0"/>
            </a:endParaRPr>
          </a:p>
        </p:txBody>
      </p:sp>
      <p:pic>
        <p:nvPicPr>
          <p:cNvPr id="5" name="Image 4" descr="Capture d’écran"/>
          <p:cNvPicPr>
            <a:picLocks noChangeAspect="1"/>
          </p:cNvPicPr>
          <p:nvPr/>
        </p:nvPicPr>
        <p:blipFill rotWithShape="1">
          <a:blip r:embed="rId3">
            <a:extLst>
              <a:ext uri="{28A0092B-C50C-407E-A947-70E740481C1C}">
                <a14:useLocalDpi xmlns:a14="http://schemas.microsoft.com/office/drawing/2010/main" val="0"/>
              </a:ext>
            </a:extLst>
          </a:blip>
          <a:srcRect t="1192" r="813"/>
          <a:stretch/>
        </p:blipFill>
        <p:spPr>
          <a:xfrm>
            <a:off x="1370200" y="3405470"/>
            <a:ext cx="3477110" cy="1318104"/>
          </a:xfrm>
          <a:prstGeom prst="rect">
            <a:avLst/>
          </a:prstGeom>
        </p:spPr>
      </p:pic>
      <p:pic>
        <p:nvPicPr>
          <p:cNvPr id="7" name="Image 6" descr="Capture d’écran"/>
          <p:cNvPicPr>
            <a:picLocks noChangeAspect="1"/>
          </p:cNvPicPr>
          <p:nvPr/>
        </p:nvPicPr>
        <p:blipFill rotWithShape="1">
          <a:blip r:embed="rId4">
            <a:extLst>
              <a:ext uri="{28A0092B-C50C-407E-A947-70E740481C1C}">
                <a14:useLocalDpi xmlns:a14="http://schemas.microsoft.com/office/drawing/2010/main" val="0"/>
              </a:ext>
            </a:extLst>
          </a:blip>
          <a:srcRect t="1192" r="283"/>
          <a:stretch/>
        </p:blipFill>
        <p:spPr>
          <a:xfrm>
            <a:off x="4847310" y="3405471"/>
            <a:ext cx="3318236" cy="1318103"/>
          </a:xfrm>
          <a:prstGeom prst="rect">
            <a:avLst/>
          </a:prstGeom>
        </p:spPr>
      </p:pic>
      <p:sp>
        <p:nvSpPr>
          <p:cNvPr id="8" name="ZoneTexte 7"/>
          <p:cNvSpPr txBox="1"/>
          <p:nvPr/>
        </p:nvSpPr>
        <p:spPr>
          <a:xfrm>
            <a:off x="2659048" y="62814"/>
            <a:ext cx="3487918" cy="523220"/>
          </a:xfrm>
          <a:prstGeom prst="rect">
            <a:avLst/>
          </a:prstGeom>
          <a:noFill/>
        </p:spPr>
        <p:txBody>
          <a:bodyPr wrap="square" rtlCol="0">
            <a:spAutoFit/>
          </a:bodyPr>
          <a:lstStyle/>
          <a:p>
            <a:r>
              <a:rPr lang="fr-FR" sz="2800" dirty="0" smtClean="0">
                <a:solidFill>
                  <a:srgbClr val="CD1D2C"/>
                </a:solidFill>
              </a:rPr>
              <a:t>Parent de 3 enfants</a:t>
            </a:r>
            <a:endParaRPr lang="fr-FR" sz="2800" dirty="0">
              <a:solidFill>
                <a:srgbClr val="CD1D2C"/>
              </a:solidFill>
            </a:endParaRPr>
          </a:p>
        </p:txBody>
      </p:sp>
    </p:spTree>
    <p:extLst>
      <p:ext uri="{BB962C8B-B14F-4D97-AF65-F5344CB8AC3E}">
        <p14:creationId xmlns:p14="http://schemas.microsoft.com/office/powerpoint/2010/main" val="29738476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735290" y="509048"/>
            <a:ext cx="7993929" cy="6032421"/>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Parent d’un enfant invalide</a:t>
            </a:r>
          </a:p>
          <a:p>
            <a:pPr marL="285750" indent="-285750">
              <a:buFont typeface="Arial" panose="020B0604020202020204" pitchFamily="34" charset="0"/>
              <a:buChar char="•"/>
            </a:pPr>
            <a:endParaRPr lang="fr-FR" sz="600" dirty="0">
              <a:latin typeface="Trebuchet MS" panose="020B0603020202020204" pitchFamily="34" charset="0"/>
            </a:endParaRPr>
          </a:p>
          <a:p>
            <a:pPr marL="285750" lvl="1" indent="-285750">
              <a:lnSpc>
                <a:spcPct val="200000"/>
              </a:lnSpc>
              <a:buFont typeface="Arial" panose="020B0604020202020204" pitchFamily="34" charset="0"/>
              <a:buChar char="•"/>
            </a:pPr>
            <a:r>
              <a:rPr lang="fr-FR" dirty="0">
                <a:latin typeface="Trebuchet MS" panose="020B0603020202020204" pitchFamily="34" charset="0"/>
              </a:rPr>
              <a:t>Conditions :</a:t>
            </a:r>
          </a:p>
          <a:p>
            <a:pPr marL="742950" lvl="1" indent="-285750">
              <a:buFont typeface="Wingdings" panose="05000000000000000000" pitchFamily="2" charset="2"/>
              <a:buChar char="§"/>
            </a:pPr>
            <a:endParaRPr lang="fr-FR" sz="200" dirty="0">
              <a:latin typeface="Trebuchet MS" panose="020B0603020202020204" pitchFamily="34" charset="0"/>
            </a:endParaRPr>
          </a:p>
          <a:p>
            <a:pPr marL="742950" lvl="1" indent="-285750">
              <a:buFontTx/>
              <a:buChar char="-"/>
            </a:pPr>
            <a:r>
              <a:rPr lang="fr-FR" sz="1500" dirty="0" smtClean="0">
                <a:latin typeface="Trebuchet MS" panose="020B0603020202020204" pitchFamily="34" charset="0"/>
              </a:rPr>
              <a:t>15 </a:t>
            </a:r>
            <a:r>
              <a:rPr lang="fr-FR" sz="1500" dirty="0">
                <a:latin typeface="Trebuchet MS" panose="020B0603020202020204" pitchFamily="34" charset="0"/>
              </a:rPr>
              <a:t>ans de </a:t>
            </a:r>
            <a:r>
              <a:rPr lang="fr-FR" sz="1500" dirty="0" smtClean="0">
                <a:latin typeface="Trebuchet MS" panose="020B0603020202020204" pitchFamily="34" charset="0"/>
              </a:rPr>
              <a:t>services</a:t>
            </a:r>
          </a:p>
          <a:p>
            <a:pPr marL="742950" lvl="1" indent="-285750">
              <a:buFontTx/>
              <a:buChar char="-"/>
            </a:pPr>
            <a:r>
              <a:rPr lang="fr-FR" sz="1500" dirty="0" smtClean="0">
                <a:latin typeface="Trebuchet MS" panose="020B0603020202020204" pitchFamily="34" charset="0"/>
              </a:rPr>
              <a:t>L’enfant même décédé mais ayant été élevé pendant 9 ans peut ouvrir droit à cet avantage dans la mesure où il était invalide au moins à 80%</a:t>
            </a:r>
          </a:p>
          <a:p>
            <a:pPr marL="742950" lvl="1" indent="-285750">
              <a:buFontTx/>
              <a:buChar char="-"/>
            </a:pPr>
            <a:r>
              <a:rPr lang="fr-FR" sz="1500" dirty="0">
                <a:latin typeface="Trebuchet MS" panose="020B0603020202020204" pitchFamily="34" charset="0"/>
              </a:rPr>
              <a:t>Parent d'un enfant âgé de plus d'un an atteint d'une invalidité ≥ 80%</a:t>
            </a:r>
          </a:p>
          <a:p>
            <a:pPr marL="742950" lvl="1" indent="-285750">
              <a:buFontTx/>
              <a:buChar char="-"/>
            </a:pPr>
            <a:r>
              <a:rPr lang="fr-FR" sz="1500" dirty="0" smtClean="0">
                <a:latin typeface="Trebuchet MS" panose="020B0603020202020204" pitchFamily="34" charset="0"/>
              </a:rPr>
              <a:t>Interruption </a:t>
            </a:r>
            <a:r>
              <a:rPr lang="fr-FR" sz="1500" dirty="0">
                <a:latin typeface="Trebuchet MS" panose="020B0603020202020204" pitchFamily="34" charset="0"/>
              </a:rPr>
              <a:t>ou réduction d'activité</a:t>
            </a:r>
          </a:p>
          <a:p>
            <a:pPr marL="720000" lvl="1"/>
            <a:r>
              <a:rPr lang="fr-FR" sz="1200" dirty="0" smtClean="0">
                <a:solidFill>
                  <a:srgbClr val="FF0000"/>
                </a:solidFill>
              </a:rPr>
              <a:t>Attention </a:t>
            </a:r>
            <a:r>
              <a:rPr lang="fr-FR" sz="1200" dirty="0">
                <a:solidFill>
                  <a:srgbClr val="FF0000"/>
                </a:solidFill>
              </a:rPr>
              <a:t>le décret 2016-810 du 16 juin 2016 abroge les dispositions antérieures </a:t>
            </a:r>
            <a:r>
              <a:rPr lang="fr-FR" sz="1200" dirty="0"/>
              <a:t>fixant la période durant laquelle la condition d’interruption ou de réduction d’activité devait être réalisée à un moment délimité dans le temps (entre le 1</a:t>
            </a:r>
            <a:r>
              <a:rPr lang="fr-FR" sz="1200" baseline="30000" dirty="0"/>
              <a:t>er</a:t>
            </a:r>
            <a:r>
              <a:rPr lang="fr-FR" sz="1200" dirty="0"/>
              <a:t> et la 4</a:t>
            </a:r>
            <a:r>
              <a:rPr lang="fr-FR" sz="1200" baseline="30000" dirty="0"/>
              <a:t>ème</a:t>
            </a:r>
            <a:r>
              <a:rPr lang="fr-FR" sz="1200" dirty="0"/>
              <a:t> semaine précédant la naissance ou l’adoption et le dernier jour du 36</a:t>
            </a:r>
            <a:r>
              <a:rPr lang="fr-FR" sz="1200" baseline="30000" dirty="0"/>
              <a:t>ème</a:t>
            </a:r>
            <a:r>
              <a:rPr lang="fr-FR" sz="1200" dirty="0"/>
              <a:t> mois suivant la naissance ou l’adoption). </a:t>
            </a:r>
            <a:endParaRPr lang="fr-FR" sz="1200" dirty="0" smtClean="0"/>
          </a:p>
          <a:p>
            <a:pPr marL="720000" lvl="1"/>
            <a:endParaRPr lang="fr-FR" sz="1200" dirty="0"/>
          </a:p>
          <a:p>
            <a:pPr marL="891450" lvl="2" indent="-171450">
              <a:buFont typeface="Wingdings" panose="05000000000000000000" pitchFamily="2" charset="2"/>
              <a:buChar char="Ø"/>
            </a:pPr>
            <a:r>
              <a:rPr lang="fr-FR" sz="1200" dirty="0">
                <a:latin typeface="Trebuchet MS" panose="020B0603020202020204" pitchFamily="34" charset="0"/>
              </a:rPr>
              <a:t>Pour les pensions liquidées à compter du 19 juin 2016, la condition d’interruption ou de réduction d’activité doit désormais être réalisée avant l’âge auquel les enfants cessent </a:t>
            </a:r>
            <a:r>
              <a:rPr lang="fr-FR" sz="1200" dirty="0" smtClean="0">
                <a:latin typeface="Trebuchet MS" panose="020B0603020202020204" pitchFamily="34" charset="0"/>
              </a:rPr>
              <a:t>d’être </a:t>
            </a:r>
            <a:r>
              <a:rPr lang="fr-FR" sz="1200" dirty="0">
                <a:latin typeface="Trebuchet MS" panose="020B0603020202020204" pitchFamily="34" charset="0"/>
              </a:rPr>
              <a:t>à la charge de l’agent au sens du code de la sécurité sociale (16 ans ou 20 ans s’il poursuit ses études)</a:t>
            </a: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endParaRPr lang="fr-FR" sz="1400" dirty="0">
              <a:latin typeface="Trebuchet MS" panose="020B0603020202020204" pitchFamily="34" charset="0"/>
            </a:endParaRPr>
          </a:p>
          <a:p>
            <a:pPr marL="742950" lvl="1" indent="-285750">
              <a:buFont typeface="Wingdings" panose="05000000000000000000" pitchFamily="2" charset="2"/>
              <a:buChar char="§"/>
            </a:pPr>
            <a:endParaRPr lang="fr-FR" sz="600" dirty="0">
              <a:latin typeface="Trebuchet MS" panose="020B0603020202020204" pitchFamily="34" charset="0"/>
            </a:endParaRPr>
          </a:p>
          <a:p>
            <a:r>
              <a:rPr lang="fr-FR" dirty="0" smtClean="0">
                <a:latin typeface="Trebuchet MS" panose="020B0603020202020204" pitchFamily="34" charset="0"/>
              </a:rPr>
              <a:t>	Carte d’invalidité à fournir au dossier de liquidation</a:t>
            </a:r>
          </a:p>
          <a:p>
            <a:endParaRPr lang="fr-FR" sz="1500" dirty="0">
              <a:latin typeface="Trebuchet MS" panose="020B0603020202020204" pitchFamily="34" charset="0"/>
            </a:endParaRPr>
          </a:p>
        </p:txBody>
      </p:sp>
      <p:pic>
        <p:nvPicPr>
          <p:cNvPr id="3" name="Image 2"/>
          <p:cNvPicPr>
            <a:picLocks noChangeAspect="1"/>
          </p:cNvPicPr>
          <p:nvPr/>
        </p:nvPicPr>
        <p:blipFill>
          <a:blip r:embed="rId3"/>
          <a:stretch>
            <a:fillRect/>
          </a:stretch>
        </p:blipFill>
        <p:spPr>
          <a:xfrm>
            <a:off x="1396868" y="4397934"/>
            <a:ext cx="3481118" cy="1316850"/>
          </a:xfrm>
          <a:prstGeom prst="rect">
            <a:avLst/>
          </a:prstGeom>
        </p:spPr>
      </p:pic>
      <p:pic>
        <p:nvPicPr>
          <p:cNvPr id="4" name="Image 3" descr="Capture d’écran"/>
          <p:cNvPicPr>
            <a:picLocks noChangeAspect="1"/>
          </p:cNvPicPr>
          <p:nvPr/>
        </p:nvPicPr>
        <p:blipFill rotWithShape="1">
          <a:blip r:embed="rId4">
            <a:extLst>
              <a:ext uri="{28A0092B-C50C-407E-A947-70E740481C1C}">
                <a14:useLocalDpi xmlns:a14="http://schemas.microsoft.com/office/drawing/2010/main" val="0"/>
              </a:ext>
            </a:extLst>
          </a:blip>
          <a:srcRect t="1192" r="283"/>
          <a:stretch/>
        </p:blipFill>
        <p:spPr>
          <a:xfrm>
            <a:off x="4877986" y="4411921"/>
            <a:ext cx="3318236" cy="1318103"/>
          </a:xfrm>
          <a:prstGeom prst="rect">
            <a:avLst/>
          </a:prstGeom>
        </p:spPr>
      </p:pic>
    </p:spTree>
    <p:extLst>
      <p:ext uri="{BB962C8B-B14F-4D97-AF65-F5344CB8AC3E}">
        <p14:creationId xmlns:p14="http://schemas.microsoft.com/office/powerpoint/2010/main" val="3959962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04973" y="857840"/>
            <a:ext cx="7739406" cy="3693319"/>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Conjoint invalide</a:t>
            </a:r>
          </a:p>
          <a:p>
            <a:pPr marL="285750" indent="-285750">
              <a:buFont typeface="Arial" panose="020B0604020202020204" pitchFamily="34" charset="0"/>
              <a:buChar char="•"/>
            </a:pPr>
            <a:endParaRPr lang="fr-FR" sz="1000" dirty="0">
              <a:latin typeface="Trebuchet MS" panose="020B0603020202020204" pitchFamily="34" charset="0"/>
            </a:endParaRPr>
          </a:p>
          <a:p>
            <a:pPr marL="285750" lvl="1" indent="-285750">
              <a:lnSpc>
                <a:spcPct val="200000"/>
              </a:lnSpc>
              <a:buFont typeface="Arial" panose="020B0604020202020204" pitchFamily="34" charset="0"/>
              <a:buChar char="•"/>
            </a:pPr>
            <a:r>
              <a:rPr lang="fr-FR" dirty="0">
                <a:latin typeface="Trebuchet MS" panose="020B0603020202020204" pitchFamily="34" charset="0"/>
              </a:rPr>
              <a:t>Conditions :</a:t>
            </a:r>
          </a:p>
          <a:p>
            <a:pPr marL="742950" lvl="1" indent="-285750">
              <a:buFont typeface="Wingdings" panose="05000000000000000000" pitchFamily="2" charset="2"/>
              <a:buChar char="§"/>
            </a:pPr>
            <a:endParaRPr lang="fr-FR" sz="700" dirty="0">
              <a:latin typeface="Trebuchet MS" panose="020B0603020202020204" pitchFamily="34" charset="0"/>
            </a:endParaRPr>
          </a:p>
          <a:p>
            <a:pPr lvl="1" algn="just"/>
            <a:r>
              <a:rPr lang="fr-FR" dirty="0" smtClean="0">
                <a:latin typeface="Trebuchet MS" panose="020B0603020202020204" pitchFamily="34" charset="0"/>
              </a:rPr>
              <a:t>- </a:t>
            </a:r>
            <a:r>
              <a:rPr lang="fr-FR" sz="1500" dirty="0" smtClean="0">
                <a:latin typeface="Trebuchet MS" panose="020B0603020202020204" pitchFamily="34" charset="0"/>
              </a:rPr>
              <a:t>15 </a:t>
            </a:r>
            <a:r>
              <a:rPr lang="fr-FR" sz="1500" dirty="0">
                <a:latin typeface="Trebuchet MS" panose="020B0603020202020204" pitchFamily="34" charset="0"/>
              </a:rPr>
              <a:t>ans de </a:t>
            </a:r>
            <a:r>
              <a:rPr lang="fr-FR" sz="1500" dirty="0" smtClean="0">
                <a:latin typeface="Trebuchet MS" panose="020B0603020202020204" pitchFamily="34" charset="0"/>
              </a:rPr>
              <a:t>services</a:t>
            </a:r>
          </a:p>
          <a:p>
            <a:pPr lvl="1" algn="just"/>
            <a:endParaRPr lang="fr-FR" sz="1500" dirty="0">
              <a:latin typeface="Trebuchet MS" panose="020B0603020202020204" pitchFamily="34" charset="0"/>
            </a:endParaRPr>
          </a:p>
          <a:p>
            <a:pPr lvl="1" algn="just"/>
            <a:r>
              <a:rPr lang="fr-FR" sz="1500" dirty="0" smtClean="0">
                <a:latin typeface="Trebuchet MS" panose="020B0603020202020204" pitchFamily="34" charset="0"/>
              </a:rPr>
              <a:t>- Le </a:t>
            </a:r>
            <a:r>
              <a:rPr lang="fr-FR" sz="1500" dirty="0">
                <a:latin typeface="Trebuchet MS" panose="020B0603020202020204" pitchFamily="34" charset="0"/>
              </a:rPr>
              <a:t>conjoint est atteint d'une infirmité ou maladie incurable le plaçant dans l'impossibilité d'exercer une profession </a:t>
            </a:r>
            <a:r>
              <a:rPr lang="fr-FR" sz="1500" dirty="0" smtClean="0">
                <a:latin typeface="Trebuchet MS" panose="020B0603020202020204" pitchFamily="34" charset="0"/>
              </a:rPr>
              <a:t>quelconque</a:t>
            </a:r>
            <a:endParaRPr lang="fr-FR" sz="1500" dirty="0">
              <a:latin typeface="Trebuchet MS" panose="020B0603020202020204" pitchFamily="34" charset="0"/>
            </a:endParaRPr>
          </a:p>
          <a:p>
            <a:pPr lvl="1" algn="just"/>
            <a:endParaRPr lang="fr-FR" sz="1500" dirty="0" smtClean="0">
              <a:latin typeface="Trebuchet MS" panose="020B0603020202020204" pitchFamily="34" charset="0"/>
            </a:endParaRPr>
          </a:p>
          <a:p>
            <a:pPr marL="742950" lvl="1" indent="-285750" algn="just">
              <a:buFontTx/>
              <a:buChar char="-"/>
            </a:pPr>
            <a:r>
              <a:rPr lang="fr-FR" sz="1500" dirty="0" smtClean="0">
                <a:latin typeface="Trebuchet MS" panose="020B0603020202020204" pitchFamily="34" charset="0"/>
              </a:rPr>
              <a:t>Le </a:t>
            </a:r>
            <a:r>
              <a:rPr lang="fr-FR" sz="1500" dirty="0">
                <a:latin typeface="Trebuchet MS" panose="020B0603020202020204" pitchFamily="34" charset="0"/>
              </a:rPr>
              <a:t>dossier doit être soumis préalablement à la commission de </a:t>
            </a:r>
            <a:r>
              <a:rPr lang="fr-FR" sz="1500" dirty="0" smtClean="0">
                <a:latin typeface="Trebuchet MS" panose="020B0603020202020204" pitchFamily="34" charset="0"/>
              </a:rPr>
              <a:t>réforme</a:t>
            </a:r>
          </a:p>
          <a:p>
            <a:pPr marL="742950" lvl="1" indent="-285750" algn="just">
              <a:buFontTx/>
              <a:buChar char="-"/>
            </a:pPr>
            <a:endParaRPr lang="fr-FR" sz="1500" dirty="0">
              <a:latin typeface="Trebuchet MS" panose="020B0603020202020204" pitchFamily="34" charset="0"/>
            </a:endParaRPr>
          </a:p>
          <a:p>
            <a:pPr marL="742950" lvl="1" indent="-285750" algn="just">
              <a:buFontTx/>
              <a:buChar char="-"/>
            </a:pPr>
            <a:endParaRPr lang="fr-FR" sz="1500" dirty="0" smtClean="0">
              <a:latin typeface="Trebuchet MS" panose="020B0603020202020204" pitchFamily="34" charset="0"/>
            </a:endParaRPr>
          </a:p>
          <a:p>
            <a:pPr lvl="1" algn="just"/>
            <a:r>
              <a:rPr lang="fr-FR" sz="1500" dirty="0" smtClean="0">
                <a:latin typeface="Trebuchet MS" panose="020B0603020202020204" pitchFamily="34" charset="0"/>
              </a:rPr>
              <a:t>Dossier de liquidation pension normale</a:t>
            </a:r>
          </a:p>
          <a:p>
            <a:pPr lvl="1" algn="just"/>
            <a:r>
              <a:rPr lang="fr-FR" sz="1500" dirty="0" smtClean="0">
                <a:latin typeface="Trebuchet MS" panose="020B0603020202020204" pitchFamily="34" charset="0"/>
              </a:rPr>
              <a:t>Expertise médicale AF3 et PV de la Commission de Réforme</a:t>
            </a:r>
            <a:endParaRPr lang="fr-FR" sz="1500" dirty="0">
              <a:latin typeface="Trebuchet MS" panose="020B0603020202020204" pitchFamily="34" charset="0"/>
            </a:endParaRPr>
          </a:p>
        </p:txBody>
      </p:sp>
    </p:spTree>
    <p:extLst>
      <p:ext uri="{BB962C8B-B14F-4D97-AF65-F5344CB8AC3E}">
        <p14:creationId xmlns:p14="http://schemas.microsoft.com/office/powerpoint/2010/main" val="1046738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829559" y="754144"/>
            <a:ext cx="7814820" cy="9048631"/>
          </a:xfrm>
          <a:prstGeom prst="rect">
            <a:avLst/>
          </a:prstGeom>
          <a:noFill/>
        </p:spPr>
        <p:txBody>
          <a:bodyPr wrap="square" rtlCol="0">
            <a:spAutoFit/>
          </a:bodyPr>
          <a:lstStyle/>
          <a:p>
            <a:endParaRPr lang="fr-FR" sz="1000" dirty="0">
              <a:latin typeface="Trebuchet MS" panose="020B0603020202020204" pitchFamily="34" charset="0"/>
            </a:endParaRPr>
          </a:p>
          <a:p>
            <a:pPr lvl="1"/>
            <a:r>
              <a:rPr lang="fr-FR" sz="1600" dirty="0">
                <a:solidFill>
                  <a:prstClr val="black"/>
                </a:solidFill>
                <a:latin typeface="Trebuchet MS" panose="020B0603020202020204" pitchFamily="34" charset="0"/>
              </a:rPr>
              <a:t>A compter du 1</a:t>
            </a:r>
            <a:r>
              <a:rPr lang="fr-FR" sz="1600" baseline="30000" dirty="0">
                <a:solidFill>
                  <a:prstClr val="black"/>
                </a:solidFill>
                <a:latin typeface="Trebuchet MS" panose="020B0603020202020204" pitchFamily="34" charset="0"/>
              </a:rPr>
              <a:t>er</a:t>
            </a:r>
            <a:r>
              <a:rPr lang="fr-FR" sz="1600" dirty="0">
                <a:solidFill>
                  <a:prstClr val="black"/>
                </a:solidFill>
                <a:latin typeface="Trebuchet MS" panose="020B0603020202020204" pitchFamily="34" charset="0"/>
              </a:rPr>
              <a:t> février 2014 </a:t>
            </a:r>
          </a:p>
          <a:p>
            <a:pPr marL="742950" lvl="1" indent="-285750">
              <a:buFont typeface="Wingdings" panose="05000000000000000000" pitchFamily="2" charset="2"/>
              <a:buChar char="§"/>
            </a:pPr>
            <a:r>
              <a:rPr lang="fr-FR" sz="1600" dirty="0">
                <a:solidFill>
                  <a:prstClr val="black"/>
                </a:solidFill>
                <a:latin typeface="Trebuchet MS" panose="020B0603020202020204" pitchFamily="34" charset="0"/>
              </a:rPr>
              <a:t>Abaissement du taux d’incapacité permanente de 80% à 50%</a:t>
            </a:r>
          </a:p>
          <a:p>
            <a:pPr marL="742950" lvl="1" indent="-285750" algn="just">
              <a:buFont typeface="Wingdings" panose="05000000000000000000" pitchFamily="2" charset="2"/>
              <a:buChar char="§"/>
            </a:pPr>
            <a:r>
              <a:rPr lang="fr-FR" sz="1600" dirty="0">
                <a:solidFill>
                  <a:prstClr val="black"/>
                </a:solidFill>
                <a:latin typeface="Trebuchet MS" panose="020B0603020202020204" pitchFamily="34" charset="0"/>
              </a:rPr>
              <a:t>Suppression du critère de la reconnaissance de la qualité de travailleur handicapé (RQTH) au sens de l’article L5213-1 du code du travail. Ce critère continue d’être pris en compte pour les périodes antérieures au 31 décembre 2015</a:t>
            </a:r>
          </a:p>
          <a:p>
            <a:pPr lvl="1"/>
            <a:endParaRPr lang="fr-FR" sz="1600" b="1" i="1" dirty="0" smtClean="0">
              <a:solidFill>
                <a:srgbClr val="FF0000"/>
              </a:solidFill>
              <a:latin typeface="Trebuchet MS" panose="020B0603020202020204" pitchFamily="34" charset="0"/>
            </a:endParaRPr>
          </a:p>
          <a:p>
            <a:pPr marL="449263" lvl="1"/>
            <a:r>
              <a:rPr lang="fr-FR" sz="1600" dirty="0">
                <a:solidFill>
                  <a:prstClr val="black"/>
                </a:solidFill>
                <a:latin typeface="Trebuchet MS" panose="020B0603020202020204" pitchFamily="34" charset="0"/>
              </a:rPr>
              <a:t>Le droit à retraite du fonctionnaire handicapé avant l’âge légal d’ouverture du droit, est soumis à trois conditions cumulatives (décret n°2003-1306 du 26 décembre 2003, article 25) </a:t>
            </a:r>
            <a:r>
              <a:rPr lang="fr-FR" sz="1600" dirty="0" smtClean="0">
                <a:solidFill>
                  <a:prstClr val="black"/>
                </a:solidFill>
                <a:latin typeface="Trebuchet MS" panose="020B0603020202020204" pitchFamily="34" charset="0"/>
              </a:rPr>
              <a:t>:</a:t>
            </a:r>
          </a:p>
          <a:p>
            <a:pPr marL="285750" lvl="1" indent="-285750">
              <a:buFont typeface="Arial" panose="020B0604020202020204" pitchFamily="34" charset="0"/>
              <a:buChar char="•"/>
            </a:pPr>
            <a:endParaRPr lang="fr-FR" sz="1600" dirty="0">
              <a:solidFill>
                <a:prstClr val="black"/>
              </a:solidFill>
              <a:latin typeface="Trebuchet MS" panose="020B0603020202020204" pitchFamily="34" charset="0"/>
            </a:endParaRPr>
          </a:p>
          <a:p>
            <a:pPr marL="1200150" lvl="2" indent="-285750">
              <a:buFont typeface="Wingdings" panose="05000000000000000000" pitchFamily="2" charset="2"/>
              <a:buChar char="Ø"/>
            </a:pPr>
            <a:r>
              <a:rPr lang="fr-FR" sz="1400" dirty="0">
                <a:latin typeface="Trebuchet MS" panose="020B0603020202020204" pitchFamily="34" charset="0"/>
              </a:rPr>
              <a:t>justifier d’une durée d’assurance minimale (tous régimes confondus)</a:t>
            </a:r>
          </a:p>
          <a:p>
            <a:pPr marL="1200150" lvl="2" indent="-285750">
              <a:buFont typeface="Wingdings" panose="05000000000000000000" pitchFamily="2" charset="2"/>
              <a:buChar char="Ø"/>
            </a:pPr>
            <a:r>
              <a:rPr lang="fr-FR" sz="1400" dirty="0" smtClean="0">
                <a:latin typeface="Trebuchet MS" panose="020B0603020202020204" pitchFamily="34" charset="0"/>
              </a:rPr>
              <a:t>justifier </a:t>
            </a:r>
            <a:r>
              <a:rPr lang="fr-FR" sz="1400" dirty="0">
                <a:latin typeface="Trebuchet MS" panose="020B0603020202020204" pitchFamily="34" charset="0"/>
              </a:rPr>
              <a:t>d’une durée d’assurance minimale cotisée (périodes exclues de la durée cotisée : chômage, périodes de perception de l’allocation adulte handicapée de la CAF</a:t>
            </a:r>
            <a:r>
              <a:rPr lang="fr-FR" sz="1400" dirty="0" smtClean="0">
                <a:latin typeface="Trebuchet MS" panose="020B0603020202020204" pitchFamily="34" charset="0"/>
              </a:rPr>
              <a:t>)</a:t>
            </a:r>
          </a:p>
          <a:p>
            <a:pPr lvl="2"/>
            <a:r>
              <a:rPr lang="fr-FR" sz="1200" i="1" dirty="0" smtClean="0">
                <a:latin typeface="Trebuchet MS" panose="020B0603020202020204" pitchFamily="34" charset="0"/>
              </a:rPr>
              <a:t>Les périodes </a:t>
            </a:r>
            <a:r>
              <a:rPr lang="fr-FR" sz="1200" i="1" dirty="0">
                <a:latin typeface="Trebuchet MS" panose="020B0603020202020204" pitchFamily="34" charset="0"/>
              </a:rPr>
              <a:t>à temps partiel et à temps non complet prises en compte comme du temps complet dans le calcul des durées</a:t>
            </a:r>
          </a:p>
          <a:p>
            <a:pPr marL="742950" lvl="1" indent="-285750">
              <a:buFont typeface="Wingdings" panose="05000000000000000000" pitchFamily="2" charset="2"/>
              <a:buChar char="Ø"/>
            </a:pPr>
            <a:endParaRPr lang="fr-FR" sz="1200" dirty="0" smtClean="0">
              <a:latin typeface="Trebuchet MS" panose="020B0603020202020204" pitchFamily="34" charset="0"/>
            </a:endParaRPr>
          </a:p>
          <a:p>
            <a:pPr marL="1200150" lvl="2" indent="-285750">
              <a:buFont typeface="Wingdings" panose="05000000000000000000" pitchFamily="2" charset="2"/>
              <a:buChar char="Ø"/>
            </a:pPr>
            <a:r>
              <a:rPr lang="fr-FR" sz="1400" dirty="0" smtClean="0">
                <a:latin typeface="Trebuchet MS" panose="020B0603020202020204" pitchFamily="34" charset="0"/>
              </a:rPr>
              <a:t>justifier</a:t>
            </a:r>
            <a:r>
              <a:rPr lang="fr-FR" sz="1400" dirty="0">
                <a:latin typeface="Trebuchet MS" panose="020B0603020202020204" pitchFamily="34" charset="0"/>
              </a:rPr>
              <a:t>, durant l’intégralité de ces durées :</a:t>
            </a:r>
          </a:p>
          <a:p>
            <a:pPr marL="1657350" lvl="3" indent="-285750">
              <a:buFont typeface="Wingdings" panose="05000000000000000000" pitchFamily="2" charset="2"/>
              <a:buChar char="ü"/>
            </a:pPr>
            <a:r>
              <a:rPr lang="fr-FR" sz="1200" dirty="0">
                <a:latin typeface="Trebuchet MS" panose="020B0603020202020204" pitchFamily="34" charset="0"/>
              </a:rPr>
              <a:t>d’une incapacité permanente au moins égale à 50%,</a:t>
            </a:r>
          </a:p>
          <a:p>
            <a:pPr marL="1656000" lvl="3" indent="-284400">
              <a:buFont typeface="Wingdings" panose="05000000000000000000" pitchFamily="2" charset="2"/>
              <a:buChar char="ü"/>
            </a:pPr>
            <a:r>
              <a:rPr lang="fr-FR" sz="1200" dirty="0">
                <a:latin typeface="Trebuchet MS" panose="020B0603020202020204" pitchFamily="34" charset="0"/>
              </a:rPr>
              <a:t>ou, pour les périodes allant jusqu’au 31 décembre 2015, de la reconnaissance de la qualité de travailleur handicapé au sens de l’article L5213-1 du code du travail.</a:t>
            </a:r>
          </a:p>
          <a:p>
            <a:pPr marL="285750" indent="-285750">
              <a:buFont typeface="Arial" panose="020B0604020202020204" pitchFamily="34" charset="0"/>
              <a:buChar char="•"/>
            </a:pPr>
            <a:endParaRPr lang="fr-FR" sz="1200" dirty="0">
              <a:latin typeface="Trebuchet MS" panose="020B0603020202020204" pitchFamily="34" charset="0"/>
            </a:endParaRPr>
          </a:p>
          <a:p>
            <a:pPr lvl="1"/>
            <a:r>
              <a:rPr lang="fr-FR" sz="1200" dirty="0">
                <a:latin typeface="Trebuchet MS" panose="020B0603020202020204" pitchFamily="34" charset="0"/>
              </a:rPr>
              <a:t>Il n’est pas nécessaire que le taux d’incapacité permanente ou la qualité de travailleur handicapé soit reconnu(e) à la date de la demande ou à la date de liquidation de la pension.</a:t>
            </a:r>
          </a:p>
          <a:p>
            <a:pPr lvl="1"/>
            <a:endParaRPr lang="fr-FR" sz="1600" b="1" i="1" dirty="0">
              <a:solidFill>
                <a:srgbClr val="FF0000"/>
              </a:solidFill>
              <a:latin typeface="Trebuchet MS" panose="020B0603020202020204" pitchFamily="34" charset="0"/>
            </a:endParaRPr>
          </a:p>
          <a:p>
            <a:pPr lvl="1"/>
            <a:endParaRPr lang="fr-FR" sz="1600" b="1" i="1" dirty="0" smtClean="0">
              <a:solidFill>
                <a:srgbClr val="FF0000"/>
              </a:solidFill>
              <a:latin typeface="Trebuchet MS" panose="020B0603020202020204" pitchFamily="34" charset="0"/>
            </a:endParaRPr>
          </a:p>
          <a:p>
            <a:pPr lvl="1"/>
            <a:endParaRPr lang="fr-FR" sz="1600" b="1" i="1" dirty="0">
              <a:solidFill>
                <a:srgbClr val="FF0000"/>
              </a:solidFill>
              <a:latin typeface="Trebuchet MS" panose="020B0603020202020204" pitchFamily="34" charset="0"/>
            </a:endParaRPr>
          </a:p>
          <a:p>
            <a:pPr lvl="1"/>
            <a:endParaRPr lang="fr-FR" sz="1600" b="1" i="1" dirty="0" smtClean="0">
              <a:solidFill>
                <a:srgbClr val="FF0000"/>
              </a:solidFill>
              <a:latin typeface="Trebuchet MS" panose="020B0603020202020204" pitchFamily="34" charset="0"/>
            </a:endParaRPr>
          </a:p>
          <a:p>
            <a:pPr lvl="1"/>
            <a:endParaRPr lang="fr-FR" sz="1600" b="1" i="1" dirty="0">
              <a:solidFill>
                <a:srgbClr val="FF0000"/>
              </a:solidFill>
              <a:latin typeface="Trebuchet MS" panose="020B0603020202020204" pitchFamily="34" charset="0"/>
            </a:endParaRPr>
          </a:p>
          <a:p>
            <a:pPr lvl="1"/>
            <a:endParaRPr lang="fr-FR" sz="1600" b="1" i="1" dirty="0" smtClean="0">
              <a:solidFill>
                <a:srgbClr val="FF0000"/>
              </a:solidFill>
              <a:latin typeface="Trebuchet MS" panose="020B0603020202020204" pitchFamily="34" charset="0"/>
            </a:endParaRPr>
          </a:p>
          <a:p>
            <a:pPr lvl="1"/>
            <a:endParaRPr lang="fr-FR" sz="1600" b="1" i="1" dirty="0">
              <a:solidFill>
                <a:srgbClr val="FF0000"/>
              </a:solidFill>
              <a:latin typeface="Trebuchet MS" panose="020B0603020202020204" pitchFamily="34" charset="0"/>
            </a:endParaRPr>
          </a:p>
          <a:p>
            <a:pPr lvl="1"/>
            <a:endParaRPr lang="fr-FR" sz="1600" b="1" i="1" dirty="0" smtClean="0">
              <a:solidFill>
                <a:srgbClr val="FF0000"/>
              </a:solidFill>
              <a:latin typeface="Trebuchet MS" panose="020B0603020202020204" pitchFamily="34" charset="0"/>
            </a:endParaRPr>
          </a:p>
          <a:p>
            <a:pPr lvl="1"/>
            <a:endParaRPr lang="fr-FR" sz="1600" b="1" i="1" dirty="0">
              <a:solidFill>
                <a:srgbClr val="FF0000"/>
              </a:solidFill>
              <a:latin typeface="Trebuchet MS" panose="020B0603020202020204" pitchFamily="34" charset="0"/>
            </a:endParaRPr>
          </a:p>
          <a:p>
            <a:pPr lvl="1"/>
            <a:endParaRPr lang="fr-FR" sz="1600" b="1" i="1" dirty="0" smtClean="0">
              <a:solidFill>
                <a:srgbClr val="FF0000"/>
              </a:solidFill>
              <a:latin typeface="Trebuchet MS" panose="020B0603020202020204" pitchFamily="34" charset="0"/>
            </a:endParaRPr>
          </a:p>
          <a:p>
            <a:pPr lvl="1"/>
            <a:endParaRPr lang="fr-FR" sz="1600" b="1" i="1" dirty="0">
              <a:solidFill>
                <a:srgbClr val="FF0000"/>
              </a:solidFill>
              <a:latin typeface="Trebuchet MS" panose="020B0603020202020204" pitchFamily="34" charset="0"/>
            </a:endParaRPr>
          </a:p>
          <a:p>
            <a:pPr lvl="1"/>
            <a:r>
              <a:rPr lang="fr-FR" sz="1600" b="1" i="1" dirty="0" smtClean="0">
                <a:solidFill>
                  <a:srgbClr val="FF0000"/>
                </a:solidFill>
                <a:latin typeface="Trebuchet MS" panose="020B0603020202020204" pitchFamily="34" charset="0"/>
              </a:rPr>
              <a:t>Art.36 et 37 loi n°2014-40 / décret n°2014-1702</a:t>
            </a:r>
          </a:p>
          <a:p>
            <a:pPr lvl="1"/>
            <a:endParaRPr lang="fr-FR" sz="1600" dirty="0">
              <a:latin typeface="Trebuchet MS" panose="020B0603020202020204" pitchFamily="34" charset="0"/>
            </a:endParaRPr>
          </a:p>
        </p:txBody>
      </p:sp>
      <p:sp>
        <p:nvSpPr>
          <p:cNvPr id="3" name="Rectangle 2"/>
          <p:cNvSpPr/>
          <p:nvPr/>
        </p:nvSpPr>
        <p:spPr>
          <a:xfrm>
            <a:off x="2593880" y="283103"/>
            <a:ext cx="4148893" cy="523220"/>
          </a:xfrm>
          <a:prstGeom prst="rect">
            <a:avLst/>
          </a:prstGeom>
        </p:spPr>
        <p:txBody>
          <a:bodyPr wrap="none">
            <a:spAutoFit/>
          </a:bodyPr>
          <a:lstStyle/>
          <a:p>
            <a:pPr lvl="0" algn="ctr"/>
            <a:r>
              <a:rPr lang="fr-FR" sz="2800" dirty="0" smtClean="0">
                <a:solidFill>
                  <a:srgbClr val="CD1D2C"/>
                </a:solidFill>
                <a:latin typeface="Trebuchet MS" panose="020B0603020202020204" pitchFamily="34" charset="0"/>
              </a:rPr>
              <a:t>Fonctionnaire handicapé</a:t>
            </a:r>
            <a:endParaRPr lang="fr-FR" sz="2800" dirty="0">
              <a:solidFill>
                <a:srgbClr val="CD1D2C"/>
              </a:solidFill>
              <a:latin typeface="Trebuchet MS" panose="020B0603020202020204" pitchFamily="34" charset="0"/>
            </a:endParaRPr>
          </a:p>
        </p:txBody>
      </p:sp>
    </p:spTree>
    <p:extLst>
      <p:ext uri="{BB962C8B-B14F-4D97-AF65-F5344CB8AC3E}">
        <p14:creationId xmlns:p14="http://schemas.microsoft.com/office/powerpoint/2010/main" val="790697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234153" y="546755"/>
            <a:ext cx="4392891"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Mutation unitaire</a:t>
            </a:r>
            <a:endParaRPr lang="fr-FR" sz="2800" dirty="0">
              <a:solidFill>
                <a:srgbClr val="CD1D2C"/>
              </a:solidFill>
              <a:latin typeface="Trebuchet MS" panose="020B0603020202020204" pitchFamily="34" charset="0"/>
            </a:endParaRPr>
          </a:p>
        </p:txBody>
      </p:sp>
      <p:sp>
        <p:nvSpPr>
          <p:cNvPr id="4" name="ZoneTexte 3"/>
          <p:cNvSpPr txBox="1"/>
          <p:nvPr/>
        </p:nvSpPr>
        <p:spPr>
          <a:xfrm>
            <a:off x="807720" y="1069975"/>
            <a:ext cx="7475219" cy="4370427"/>
          </a:xfrm>
          <a:prstGeom prst="rect">
            <a:avLst/>
          </a:prstGeom>
          <a:noFill/>
        </p:spPr>
        <p:txBody>
          <a:bodyPr wrap="square" rtlCol="0">
            <a:spAutoFit/>
          </a:bodyPr>
          <a:lstStyle/>
          <a:p>
            <a:pPr marL="285750" indent="-285750">
              <a:buFont typeface="Wingdings" panose="05000000000000000000" pitchFamily="2" charset="2"/>
              <a:buChar char="Ø"/>
            </a:pPr>
            <a:r>
              <a:rPr lang="fr-FR" sz="1600" b="1" dirty="0"/>
              <a:t>La mutation a lieu dans un établissement non immatriculé à la CNRACL</a:t>
            </a:r>
          </a:p>
          <a:p>
            <a:r>
              <a:rPr lang="fr-FR" sz="1600" dirty="0"/>
              <a:t>La mutation donne lieu à l’immatriculation de l’établissement.</a:t>
            </a:r>
          </a:p>
          <a:p>
            <a:r>
              <a:rPr lang="fr-FR" sz="1600" dirty="0"/>
              <a:t> </a:t>
            </a:r>
          </a:p>
          <a:p>
            <a:r>
              <a:rPr lang="fr-FR" sz="1600" dirty="0"/>
              <a:t>L’employeur complète un </a:t>
            </a:r>
            <a:r>
              <a:rPr lang="fr-FR" sz="1600" dirty="0">
                <a:hlinkClick r:id="rId3" tooltip="ouvre la rubrique Formulaires d'immatriculation dans une nouvelle fenêtre"/>
              </a:rPr>
              <a:t>formulaire d’immatriculation</a:t>
            </a:r>
            <a:r>
              <a:rPr lang="fr-FR" sz="1600" dirty="0"/>
              <a:t> dans lequel il indique les informations nécessaires la mutation de l’agent vers son établissement</a:t>
            </a:r>
            <a:r>
              <a:rPr lang="fr-FR" sz="1600" dirty="0" smtClean="0"/>
              <a:t>.</a:t>
            </a:r>
          </a:p>
          <a:p>
            <a:endParaRPr lang="fr-FR" sz="1600" dirty="0">
              <a:effectLst/>
            </a:endParaRPr>
          </a:p>
          <a:p>
            <a:endParaRPr lang="fr-FR" sz="1600" dirty="0" smtClean="0"/>
          </a:p>
          <a:p>
            <a:pPr marL="285750" indent="-285750">
              <a:buFont typeface="Wingdings" panose="05000000000000000000" pitchFamily="2" charset="2"/>
              <a:buChar char="Ø"/>
            </a:pPr>
            <a:r>
              <a:rPr lang="fr-FR" sz="1600" b="1" dirty="0"/>
              <a:t>La mutation a lieu dans un établissement déjà immatriculé à la CNRACL</a:t>
            </a:r>
          </a:p>
          <a:p>
            <a:r>
              <a:rPr lang="fr-FR" sz="1600" dirty="0"/>
              <a:t>L’employeur enregistre la mutation de l’agent dans son </a:t>
            </a:r>
            <a:r>
              <a:rPr lang="fr-FR" sz="1600" dirty="0">
                <a:hlinkClick r:id="rId4" tooltip=" ouvre la boite de connexion à l'espace personnalisé dans une nouvelle fenêtre"/>
              </a:rPr>
              <a:t>espace personnalisé</a:t>
            </a:r>
            <a:r>
              <a:rPr lang="fr-FR" sz="1600" dirty="0"/>
              <a:t>, service [Affiliation CNRACL].</a:t>
            </a:r>
          </a:p>
          <a:p>
            <a:r>
              <a:rPr lang="fr-FR" sz="1600" dirty="0"/>
              <a:t> </a:t>
            </a:r>
          </a:p>
          <a:p>
            <a:r>
              <a:rPr lang="fr-FR" sz="1600" dirty="0"/>
              <a:t>Il choisit dans l’onglet « Situation administrative », l’option « Recrutement par mutation » et indique le N° Siret de l’employeur précédent la mutation.</a:t>
            </a:r>
          </a:p>
          <a:p>
            <a:r>
              <a:rPr lang="fr-FR" sz="1600" dirty="0"/>
              <a:t> </a:t>
            </a:r>
          </a:p>
          <a:p>
            <a:r>
              <a:rPr lang="fr-FR" sz="1600" dirty="0"/>
              <a:t>La mutation de l’agent dans son nouvel établissement est prise en compte dès le lendemain, si aucune anomalie n’est détectée.</a:t>
            </a:r>
          </a:p>
          <a:p>
            <a:endParaRPr lang="fr-FR" sz="1600" dirty="0">
              <a:effectLst/>
            </a:endParaRPr>
          </a:p>
        </p:txBody>
      </p:sp>
    </p:spTree>
    <p:extLst>
      <p:ext uri="{BB962C8B-B14F-4D97-AF65-F5344CB8AC3E}">
        <p14:creationId xmlns:p14="http://schemas.microsoft.com/office/powerpoint/2010/main" val="1672693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669302" y="406270"/>
            <a:ext cx="7183224" cy="6355586"/>
          </a:xfrm>
          <a:prstGeom prst="rect">
            <a:avLst/>
          </a:prstGeom>
          <a:noFill/>
        </p:spPr>
        <p:txBody>
          <a:bodyPr wrap="square" rtlCol="0">
            <a:spAutoFit/>
          </a:bodyPr>
          <a:lstStyle/>
          <a:p>
            <a:pPr lvl="0" algn="ctr"/>
            <a:r>
              <a:rPr lang="fr-FR" sz="2800" dirty="0" smtClean="0">
                <a:solidFill>
                  <a:srgbClr val="CD1D2C"/>
                </a:solidFill>
                <a:latin typeface="Trebuchet MS" panose="020B0603020202020204" pitchFamily="34" charset="0"/>
              </a:rPr>
              <a:t>Fonctionnaire handicapé</a:t>
            </a:r>
          </a:p>
          <a:p>
            <a:pPr marL="285750" lvl="1" indent="-285750">
              <a:lnSpc>
                <a:spcPct val="200000"/>
              </a:lnSpc>
              <a:buFont typeface="Arial" panose="020B0604020202020204" pitchFamily="34" charset="0"/>
              <a:buChar char="•"/>
            </a:pPr>
            <a:r>
              <a:rPr lang="fr-FR" dirty="0" smtClean="0">
                <a:latin typeface="Trebuchet MS" panose="020B0603020202020204" pitchFamily="34" charset="0"/>
              </a:rPr>
              <a:t>Conditions </a:t>
            </a:r>
            <a:r>
              <a:rPr lang="fr-FR" dirty="0">
                <a:latin typeface="Trebuchet MS" panose="020B0603020202020204" pitchFamily="34" charset="0"/>
              </a:rPr>
              <a:t>: </a:t>
            </a:r>
          </a:p>
          <a:p>
            <a:endParaRPr lang="fr-FR" b="1" dirty="0" smtClean="0">
              <a:latin typeface="Trebuchet MS" panose="020B0603020202020204" pitchFamily="34" charset="0"/>
            </a:endParaRPr>
          </a:p>
          <a:p>
            <a:endParaRPr lang="fr-FR" b="1" dirty="0" smtClean="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smtClean="0">
              <a:latin typeface="Trebuchet MS" panose="020B0603020202020204" pitchFamily="34" charset="0"/>
            </a:endParaRPr>
          </a:p>
          <a:p>
            <a:endParaRPr lang="fr-FR" sz="1400" b="1" dirty="0">
              <a:latin typeface="Trebuchet MS" panose="020B0603020202020204" pitchFamily="34" charset="0"/>
            </a:endParaRPr>
          </a:p>
          <a:p>
            <a:endParaRPr lang="fr-FR" sz="1600" dirty="0" smtClean="0">
              <a:latin typeface="Trebuchet MS" panose="020B0603020202020204" pitchFamily="34" charset="0"/>
            </a:endParaRPr>
          </a:p>
          <a:p>
            <a:endParaRPr lang="fr-FR" sz="1600" dirty="0" smtClean="0">
              <a:latin typeface="Trebuchet MS" panose="020B0603020202020204" pitchFamily="34" charset="0"/>
            </a:endParaRPr>
          </a:p>
          <a:p>
            <a:r>
              <a:rPr lang="fr-FR" sz="1600" i="1" dirty="0" smtClean="0">
                <a:latin typeface="Trebuchet MS" panose="020B0603020202020204" pitchFamily="34" charset="0"/>
              </a:rPr>
              <a:t>Exemple :</a:t>
            </a:r>
          </a:p>
          <a:p>
            <a:endParaRPr lang="fr-FR" sz="700" b="1" i="1" dirty="0">
              <a:latin typeface="Trebuchet MS" panose="020B0603020202020204" pitchFamily="34" charset="0"/>
            </a:endParaRPr>
          </a:p>
          <a:p>
            <a:pPr algn="just"/>
            <a:r>
              <a:rPr lang="fr-FR" sz="1600" i="1" dirty="0">
                <a:latin typeface="Trebuchet MS" panose="020B0603020202020204" pitchFamily="34" charset="0"/>
              </a:rPr>
              <a:t>Pour un agent né en 1956 : pour un départ en </a:t>
            </a:r>
            <a:r>
              <a:rPr lang="fr-FR" sz="1600" i="1" dirty="0" smtClean="0">
                <a:latin typeface="Trebuchet MS" panose="020B0603020202020204" pitchFamily="34" charset="0"/>
              </a:rPr>
              <a:t>2015 </a:t>
            </a:r>
            <a:r>
              <a:rPr lang="fr-FR" sz="1600" i="1" dirty="0">
                <a:latin typeface="Trebuchet MS" panose="020B0603020202020204" pitchFamily="34" charset="0"/>
              </a:rPr>
              <a:t>à </a:t>
            </a:r>
            <a:r>
              <a:rPr lang="fr-FR" sz="1600" i="1" dirty="0" smtClean="0">
                <a:latin typeface="Trebuchet MS" panose="020B0603020202020204" pitchFamily="34" charset="0"/>
              </a:rPr>
              <a:t>59 ans.</a:t>
            </a:r>
            <a:endParaRPr lang="fr-FR" sz="1600" b="1" i="1" dirty="0">
              <a:latin typeface="Trebuchet MS" panose="020B0603020202020204" pitchFamily="34" charset="0"/>
            </a:endParaRPr>
          </a:p>
          <a:p>
            <a:pPr algn="just"/>
            <a:r>
              <a:rPr lang="fr-FR" sz="1600" i="1" dirty="0" smtClean="0">
                <a:latin typeface="Trebuchet MS" panose="020B0603020202020204" pitchFamily="34" charset="0"/>
              </a:rPr>
              <a:t>86 </a:t>
            </a:r>
            <a:r>
              <a:rPr lang="fr-FR" sz="1600" i="1" dirty="0">
                <a:latin typeface="Trebuchet MS" panose="020B0603020202020204" pitchFamily="34" charset="0"/>
              </a:rPr>
              <a:t>T (soit </a:t>
            </a:r>
            <a:r>
              <a:rPr lang="fr-FR" sz="1600" i="1" dirty="0" smtClean="0">
                <a:latin typeface="Trebuchet MS" panose="020B0603020202020204" pitchFamily="34" charset="0"/>
              </a:rPr>
              <a:t>166-80</a:t>
            </a:r>
            <a:r>
              <a:rPr lang="fr-FR" sz="1600" i="1" dirty="0">
                <a:latin typeface="Trebuchet MS" panose="020B0603020202020204" pitchFamily="34" charset="0"/>
              </a:rPr>
              <a:t>) en durée d'assurance avec la reconnaissance du handicap</a:t>
            </a:r>
            <a:endParaRPr lang="fr-FR" sz="1600" b="1" i="1" dirty="0">
              <a:latin typeface="Trebuchet MS" panose="020B0603020202020204" pitchFamily="34" charset="0"/>
            </a:endParaRPr>
          </a:p>
          <a:p>
            <a:pPr algn="just"/>
            <a:r>
              <a:rPr lang="fr-FR" sz="1600" i="1" dirty="0">
                <a:latin typeface="Trebuchet MS" panose="020B0603020202020204" pitchFamily="34" charset="0"/>
              </a:rPr>
              <a:t>6</a:t>
            </a:r>
            <a:r>
              <a:rPr lang="fr-FR" sz="1600" i="1" dirty="0" smtClean="0">
                <a:latin typeface="Trebuchet MS" panose="020B0603020202020204" pitchFamily="34" charset="0"/>
              </a:rPr>
              <a:t>6T </a:t>
            </a:r>
            <a:r>
              <a:rPr lang="fr-FR" sz="1600" i="1" dirty="0">
                <a:latin typeface="Trebuchet MS" panose="020B0603020202020204" pitchFamily="34" charset="0"/>
              </a:rPr>
              <a:t>(soit </a:t>
            </a:r>
            <a:r>
              <a:rPr lang="fr-FR" sz="1600" i="1" dirty="0" smtClean="0">
                <a:latin typeface="Trebuchet MS" panose="020B0603020202020204" pitchFamily="34" charset="0"/>
              </a:rPr>
              <a:t>166-100</a:t>
            </a:r>
            <a:r>
              <a:rPr lang="fr-FR" sz="1600" i="1" dirty="0">
                <a:latin typeface="Trebuchet MS" panose="020B0603020202020204" pitchFamily="34" charset="0"/>
              </a:rPr>
              <a:t>) en durée d'assurance </a:t>
            </a:r>
            <a:r>
              <a:rPr lang="fr-FR" sz="1600" i="1" dirty="0" smtClean="0">
                <a:latin typeface="Trebuchet MS" panose="020B0603020202020204" pitchFamily="34" charset="0"/>
              </a:rPr>
              <a:t>cotisée.</a:t>
            </a:r>
          </a:p>
          <a:p>
            <a:pPr algn="just"/>
            <a:endParaRPr lang="fr-FR" sz="1600" b="1" dirty="0" smtClean="0">
              <a:latin typeface="Trebuchet MS" panose="020B0603020202020204" pitchFamily="34" charset="0"/>
            </a:endParaRPr>
          </a:p>
          <a:p>
            <a:pPr algn="just"/>
            <a:r>
              <a:rPr lang="fr-FR" sz="1400" dirty="0"/>
              <a:t>Les fonctionnaires handicapés pouvant bénéficier du départ anticipé à la retraite </a:t>
            </a:r>
            <a:r>
              <a:rPr lang="fr-FR" sz="1400" dirty="0" smtClean="0"/>
              <a:t>précité ont </a:t>
            </a:r>
            <a:r>
              <a:rPr lang="fr-FR" sz="1400" dirty="0"/>
              <a:t>droit à une majoration de pension (</a:t>
            </a:r>
            <a:r>
              <a:rPr lang="fr-FR" sz="1400" dirty="0">
                <a:hlinkClick r:id="rId3"/>
              </a:rPr>
              <a:t>décret n°2003-1306 du 26 décembre 2003 article 24 bis</a:t>
            </a:r>
            <a:r>
              <a:rPr lang="fr-FR" sz="1400" dirty="0" smtClean="0"/>
              <a:t>). </a:t>
            </a:r>
            <a:endParaRPr lang="fr-FR" sz="1400" b="1" dirty="0">
              <a:latin typeface="Trebuchet MS" panose="020B0603020202020204" pitchFamily="34" charset="0"/>
            </a:endParaRPr>
          </a:p>
          <a:p>
            <a:pPr algn="just"/>
            <a:endParaRPr lang="fr-FR" sz="1400" b="1" dirty="0">
              <a:latin typeface="Trebuchet MS" panose="020B0603020202020204" pitchFamily="34" charset="0"/>
            </a:endParaRPr>
          </a:p>
        </p:txBody>
      </p:sp>
      <p:pic>
        <p:nvPicPr>
          <p:cNvPr id="4" name="Image 3"/>
          <p:cNvPicPr>
            <a:picLocks noChangeAspect="1"/>
          </p:cNvPicPr>
          <p:nvPr/>
        </p:nvPicPr>
        <p:blipFill>
          <a:blip r:embed="rId4"/>
          <a:stretch>
            <a:fillRect/>
          </a:stretch>
        </p:blipFill>
        <p:spPr>
          <a:xfrm>
            <a:off x="745552" y="1367614"/>
            <a:ext cx="6927486" cy="2854006"/>
          </a:xfrm>
          <a:prstGeom prst="rect">
            <a:avLst/>
          </a:prstGeom>
        </p:spPr>
      </p:pic>
    </p:spTree>
    <p:extLst>
      <p:ext uri="{BB962C8B-B14F-4D97-AF65-F5344CB8AC3E}">
        <p14:creationId xmlns:p14="http://schemas.microsoft.com/office/powerpoint/2010/main" val="2708592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688157" y="474360"/>
            <a:ext cx="8116478" cy="4724370"/>
          </a:xfrm>
          <a:prstGeom prst="rect">
            <a:avLst/>
          </a:prstGeom>
          <a:noFill/>
        </p:spPr>
        <p:txBody>
          <a:bodyPr wrap="square" rtlCol="0">
            <a:spAutoFit/>
          </a:bodyPr>
          <a:lstStyle/>
          <a:p>
            <a:pPr lvl="0" algn="ctr"/>
            <a:r>
              <a:rPr lang="fr-FR" sz="2800" dirty="0" smtClean="0">
                <a:solidFill>
                  <a:srgbClr val="CD1D2C"/>
                </a:solidFill>
                <a:latin typeface="Trebuchet MS" panose="020B0603020202020204" pitchFamily="34" charset="0"/>
              </a:rPr>
              <a:t>Fonctionnaire handicapé</a:t>
            </a:r>
          </a:p>
          <a:p>
            <a:endParaRPr lang="fr-FR" sz="1000" dirty="0">
              <a:latin typeface="Trebuchet MS" panose="020B0603020202020204" pitchFamily="34" charset="0"/>
            </a:endParaRPr>
          </a:p>
          <a:p>
            <a:pPr marL="285750" indent="-285750">
              <a:buFont typeface="Arial" panose="020B0604020202020204" pitchFamily="34" charset="0"/>
              <a:buChar char="•"/>
            </a:pPr>
            <a:endParaRPr lang="fr-FR" sz="1000" dirty="0">
              <a:latin typeface="Trebuchet MS" panose="020B0603020202020204" pitchFamily="34" charset="0"/>
            </a:endParaRPr>
          </a:p>
          <a:p>
            <a:pPr marL="540000" lvl="2"/>
            <a:r>
              <a:rPr lang="fr-FR" sz="1600" dirty="0">
                <a:latin typeface="Trebuchet MS" panose="020B0603020202020204" pitchFamily="34" charset="0"/>
              </a:rPr>
              <a:t>Consignes pour le traitement des dossiers « fonctionnaires handicapés »</a:t>
            </a:r>
          </a:p>
          <a:p>
            <a:pPr lvl="2"/>
            <a:endParaRPr lang="fr-FR" sz="1600" dirty="0">
              <a:latin typeface="Trebuchet MS" panose="020B0603020202020204" pitchFamily="34" charset="0"/>
            </a:endParaRPr>
          </a:p>
          <a:p>
            <a:pPr marL="1200150" lvl="2" indent="-285750" algn="just">
              <a:buFont typeface="Wingdings" panose="05000000000000000000" pitchFamily="2" charset="2"/>
              <a:buChar char="Ø"/>
            </a:pPr>
            <a:r>
              <a:rPr lang="fr-FR" sz="1400" dirty="0" smtClean="0">
                <a:latin typeface="Trebuchet MS" panose="020B0603020202020204" pitchFamily="34" charset="0"/>
              </a:rPr>
              <a:t>Dans </a:t>
            </a:r>
            <a:r>
              <a:rPr lang="fr-FR" sz="1400" dirty="0">
                <a:latin typeface="Trebuchet MS" panose="020B0603020202020204" pitchFamily="34" charset="0"/>
              </a:rPr>
              <a:t>le service liquidation de pensions CNRACL de votre espace personnalisé, vous devez </a:t>
            </a:r>
            <a:r>
              <a:rPr lang="fr-FR" sz="1400" dirty="0" smtClean="0">
                <a:latin typeface="Trebuchet MS" panose="020B0603020202020204" pitchFamily="34" charset="0"/>
              </a:rPr>
              <a:t>cocher </a:t>
            </a:r>
            <a:r>
              <a:rPr lang="fr-FR" sz="1400" dirty="0">
                <a:latin typeface="Trebuchet MS" panose="020B0603020202020204" pitchFamily="34" charset="0"/>
              </a:rPr>
              <a:t>la case « fonctionnaire handicapé à </a:t>
            </a:r>
            <a:r>
              <a:rPr lang="fr-FR" sz="1400" dirty="0" smtClean="0">
                <a:latin typeface="Trebuchet MS" panose="020B0603020202020204" pitchFamily="34" charset="0"/>
              </a:rPr>
              <a:t>50 </a:t>
            </a:r>
            <a:r>
              <a:rPr lang="fr-FR" sz="1400" dirty="0">
                <a:latin typeface="Trebuchet MS" panose="020B0603020202020204" pitchFamily="34" charset="0"/>
              </a:rPr>
              <a:t>% » même si l’agent dispose de la seule « reconnaissance de la qualité de travailleur handicapé » sans qu’il soit fait référence à un taux d’invalidité</a:t>
            </a:r>
            <a:r>
              <a:rPr lang="fr-FR" sz="1400" dirty="0" smtClean="0">
                <a:latin typeface="Trebuchet MS" panose="020B0603020202020204" pitchFamily="34" charset="0"/>
              </a:rPr>
              <a:t>.</a:t>
            </a:r>
          </a:p>
          <a:p>
            <a:pPr marL="1200150" lvl="2" indent="-285750" algn="just">
              <a:buFont typeface="Wingdings" panose="05000000000000000000" pitchFamily="2" charset="2"/>
              <a:buChar char="Ø"/>
            </a:pPr>
            <a:endParaRPr lang="fr-FR" sz="1400" dirty="0" smtClean="0">
              <a:latin typeface="Trebuchet MS" panose="020B0603020202020204" pitchFamily="34" charset="0"/>
            </a:endParaRPr>
          </a:p>
          <a:p>
            <a:pPr marL="1200150" lvl="2" indent="-285750" algn="just">
              <a:buFont typeface="Wingdings" panose="05000000000000000000" pitchFamily="2" charset="2"/>
              <a:buChar char="Ø"/>
            </a:pPr>
            <a:r>
              <a:rPr lang="fr-FR" sz="1400" dirty="0" smtClean="0">
                <a:latin typeface="Trebuchet MS" panose="020B0603020202020204" pitchFamily="34" charset="0"/>
              </a:rPr>
              <a:t>Dossier de demande d’avis préalable pour étude du départ 6 à 8 mois avant la date souhaitée.</a:t>
            </a:r>
            <a:endParaRPr lang="fr-FR" sz="1400" dirty="0">
              <a:latin typeface="Trebuchet MS" panose="020B0603020202020204" pitchFamily="34" charset="0"/>
            </a:endParaRPr>
          </a:p>
          <a:p>
            <a:pPr lvl="2"/>
            <a:endParaRPr lang="fr-FR" sz="1600" dirty="0" smtClean="0">
              <a:latin typeface="Trebuchet MS" panose="020B0603020202020204" pitchFamily="34" charset="0"/>
            </a:endParaRPr>
          </a:p>
          <a:p>
            <a:pPr lvl="2"/>
            <a:endParaRPr lang="fr-FR" sz="1600" dirty="0">
              <a:latin typeface="Trebuchet MS" panose="020B0603020202020204" pitchFamily="34" charset="0"/>
            </a:endParaRPr>
          </a:p>
          <a:p>
            <a:pPr lvl="2"/>
            <a:endParaRPr lang="fr-FR" sz="1600" dirty="0" smtClean="0">
              <a:latin typeface="Trebuchet MS" panose="020B0603020202020204" pitchFamily="34" charset="0"/>
            </a:endParaRPr>
          </a:p>
          <a:p>
            <a:pPr lvl="2"/>
            <a:endParaRPr lang="fr-FR" sz="1600" dirty="0">
              <a:latin typeface="Trebuchet MS" panose="020B0603020202020204" pitchFamily="34" charset="0"/>
            </a:endParaRPr>
          </a:p>
          <a:p>
            <a:pPr lvl="2"/>
            <a:endParaRPr lang="fr-FR" sz="1600" dirty="0" smtClean="0">
              <a:latin typeface="Trebuchet MS" panose="020B0603020202020204" pitchFamily="34" charset="0"/>
            </a:endParaRPr>
          </a:p>
          <a:p>
            <a:pPr marL="540000" lvl="2" algn="just"/>
            <a:r>
              <a:rPr lang="fr-FR" sz="1200" b="1" dirty="0" smtClean="0">
                <a:solidFill>
                  <a:srgbClr val="CD1D2C"/>
                </a:solidFill>
              </a:rPr>
              <a:t>L’arrêté </a:t>
            </a:r>
            <a:r>
              <a:rPr lang="fr-FR" sz="1200" b="1" dirty="0">
                <a:solidFill>
                  <a:srgbClr val="CD1D2C"/>
                </a:solidFill>
              </a:rPr>
              <a:t>du 24 juillet 2015 relatif à la liste des documents attestant le taux d'incapacité permanente défini à l'article D. 351-1-6 du code de la sécurité sociale </a:t>
            </a:r>
            <a:r>
              <a:rPr lang="fr-FR" sz="1200" dirty="0" smtClean="0">
                <a:solidFill>
                  <a:srgbClr val="CD1D2C"/>
                </a:solidFill>
                <a:latin typeface="Trebuchet MS" panose="020B0603020202020204" pitchFamily="34" charset="0"/>
              </a:rPr>
              <a:t>:</a:t>
            </a:r>
            <a:endParaRPr lang="fr-FR" sz="1200" dirty="0">
              <a:solidFill>
                <a:srgbClr val="CD1D2C"/>
              </a:solidFill>
              <a:latin typeface="Trebuchet MS" panose="020B0603020202020204" pitchFamily="34" charset="0"/>
            </a:endParaRPr>
          </a:p>
          <a:p>
            <a:pPr lvl="2"/>
            <a:endParaRPr lang="fr-FR" sz="400" dirty="0">
              <a:latin typeface="Trebuchet MS" panose="020B0603020202020204" pitchFamily="34" charset="0"/>
            </a:endParaRPr>
          </a:p>
          <a:p>
            <a:pPr algn="just"/>
            <a:r>
              <a:rPr lang="fr-FR" sz="1500" dirty="0" smtClean="0">
                <a:latin typeface="Trebuchet MS" panose="020B0603020202020204" pitchFamily="34" charset="0"/>
              </a:rPr>
              <a:t>		</a:t>
            </a:r>
          </a:p>
        </p:txBody>
      </p:sp>
    </p:spTree>
    <p:extLst>
      <p:ext uri="{BB962C8B-B14F-4D97-AF65-F5344CB8AC3E}">
        <p14:creationId xmlns:p14="http://schemas.microsoft.com/office/powerpoint/2010/main" val="4277688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688157" y="867266"/>
            <a:ext cx="8116478" cy="5047536"/>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Carrières longues</a:t>
            </a:r>
          </a:p>
          <a:p>
            <a:pPr marL="285750" indent="-285750">
              <a:buFont typeface="Arial" panose="020B0604020202020204" pitchFamily="34" charset="0"/>
              <a:buChar char="•"/>
            </a:pPr>
            <a:endParaRPr lang="fr-FR" sz="1000" dirty="0" smtClean="0">
              <a:latin typeface="Trebuchet MS" panose="020B0603020202020204" pitchFamily="34" charset="0"/>
            </a:endParaRPr>
          </a:p>
          <a:p>
            <a:endParaRPr lang="fr-FR" sz="1000" dirty="0">
              <a:latin typeface="Trebuchet MS" panose="020B0603020202020204" pitchFamily="34" charset="0"/>
            </a:endParaRPr>
          </a:p>
          <a:p>
            <a:pPr marL="285750" indent="-285750">
              <a:buFont typeface="Arial" panose="020B0604020202020204" pitchFamily="34" charset="0"/>
              <a:buChar char="•"/>
            </a:pPr>
            <a:endParaRPr lang="fr-FR" sz="1000" dirty="0">
              <a:latin typeface="Trebuchet MS" panose="020B0603020202020204" pitchFamily="34" charset="0"/>
            </a:endParaRPr>
          </a:p>
          <a:p>
            <a:pPr marL="285750" indent="-285750">
              <a:buFont typeface="Wingdings" panose="05000000000000000000" pitchFamily="2" charset="2"/>
              <a:buChar char="Ø"/>
            </a:pPr>
            <a:r>
              <a:rPr lang="fr-FR" dirty="0">
                <a:latin typeface="Trebuchet MS" panose="020B0603020202020204" pitchFamily="34" charset="0"/>
              </a:rPr>
              <a:t>Permet aux agents ayant débuté leur carrière tôt de partir en retraite de manière anticipée</a:t>
            </a:r>
            <a:r>
              <a:rPr lang="fr-FR" sz="1700" dirty="0" smtClean="0">
                <a:latin typeface="Trebuchet MS" panose="020B0603020202020204" pitchFamily="34" charset="0"/>
              </a:rPr>
              <a:t>.</a:t>
            </a:r>
          </a:p>
          <a:p>
            <a:endParaRPr lang="fr-FR" sz="700" dirty="0">
              <a:latin typeface="Trebuchet MS" panose="020B0603020202020204" pitchFamily="34" charset="0"/>
            </a:endParaRPr>
          </a:p>
          <a:p>
            <a:pPr marL="285750" indent="-285750">
              <a:buFont typeface="Wingdings" panose="05000000000000000000" pitchFamily="2" charset="2"/>
              <a:buChar char="Ø"/>
            </a:pPr>
            <a:r>
              <a:rPr lang="fr-FR" dirty="0">
                <a:latin typeface="Trebuchet MS" panose="020B0603020202020204" pitchFamily="34" charset="0"/>
              </a:rPr>
              <a:t>A compter du 1er novembre 2012, les conditions relatives à un départ anticipé au titre des carrières longues sont modifiées </a:t>
            </a:r>
            <a:r>
              <a:rPr lang="fr-FR" sz="1700" dirty="0" smtClean="0">
                <a:latin typeface="Trebuchet MS" panose="020B0603020202020204" pitchFamily="34" charset="0"/>
              </a:rPr>
              <a:t>: 2 conditions cumulatives</a:t>
            </a:r>
          </a:p>
          <a:p>
            <a:endParaRPr lang="fr-FR" sz="400" dirty="0">
              <a:latin typeface="Trebuchet MS" panose="020B0603020202020204" pitchFamily="34" charset="0"/>
            </a:endParaRPr>
          </a:p>
          <a:p>
            <a:pPr marL="800100" lvl="1" indent="-342900">
              <a:lnSpc>
                <a:spcPct val="150000"/>
              </a:lnSpc>
              <a:buFont typeface="+mj-lt"/>
              <a:buAutoNum type="arabicPeriod"/>
            </a:pPr>
            <a:r>
              <a:rPr lang="fr-FR" sz="1600" dirty="0" smtClean="0">
                <a:latin typeface="Trebuchet MS" panose="020B0603020202020204" pitchFamily="34" charset="0"/>
              </a:rPr>
              <a:t>la </a:t>
            </a:r>
            <a:r>
              <a:rPr lang="fr-FR" sz="1600" dirty="0">
                <a:latin typeface="Trebuchet MS" panose="020B0603020202020204" pitchFamily="34" charset="0"/>
              </a:rPr>
              <a:t>condition d’âge de début d’activité est élargie (avoir 5 trimestres cotisés avant 16 ou 20 ans ou 4 trimestres si l’agent est né au dernier trimestre)</a:t>
            </a:r>
          </a:p>
          <a:p>
            <a:pPr marL="800100" lvl="1" indent="-342900">
              <a:lnSpc>
                <a:spcPct val="150000"/>
              </a:lnSpc>
              <a:buFont typeface="+mj-lt"/>
              <a:buAutoNum type="arabicPeriod"/>
            </a:pPr>
            <a:r>
              <a:rPr lang="fr-FR" sz="1600" dirty="0" smtClean="0">
                <a:latin typeface="Trebuchet MS" panose="020B0603020202020204" pitchFamily="34" charset="0"/>
              </a:rPr>
              <a:t>- la </a:t>
            </a:r>
            <a:r>
              <a:rPr lang="fr-FR" sz="1600" dirty="0">
                <a:latin typeface="Trebuchet MS" panose="020B0603020202020204" pitchFamily="34" charset="0"/>
              </a:rPr>
              <a:t>condition de durée d’assurance </a:t>
            </a:r>
            <a:r>
              <a:rPr lang="fr-FR" sz="1600" dirty="0" smtClean="0">
                <a:latin typeface="Trebuchet MS" panose="020B0603020202020204" pitchFamily="34" charset="0"/>
              </a:rPr>
              <a:t>cotisée</a:t>
            </a:r>
          </a:p>
          <a:p>
            <a:pPr lvl="1">
              <a:lnSpc>
                <a:spcPct val="150000"/>
              </a:lnSpc>
            </a:pPr>
            <a:r>
              <a:rPr lang="fr-FR" sz="1600" dirty="0" smtClean="0">
                <a:latin typeface="Trebuchet MS" panose="020B0603020202020204" pitchFamily="34" charset="0"/>
              </a:rPr>
              <a:t>certaines </a:t>
            </a:r>
            <a:r>
              <a:rPr lang="fr-FR" sz="1600" dirty="0">
                <a:latin typeface="Trebuchet MS" panose="020B0603020202020204" pitchFamily="34" charset="0"/>
              </a:rPr>
              <a:t>périodes sont assimilées à des périodes cotisées </a:t>
            </a:r>
            <a:r>
              <a:rPr lang="fr-FR" sz="1600" dirty="0" smtClean="0">
                <a:latin typeface="Trebuchet MS" panose="020B0603020202020204" pitchFamily="34" charset="0"/>
              </a:rPr>
              <a:t>:</a:t>
            </a:r>
          </a:p>
          <a:p>
            <a:pPr marL="742950" lvl="1" indent="-285750">
              <a:buFontTx/>
              <a:buChar char="-"/>
            </a:pPr>
            <a:endParaRPr lang="fr-FR" sz="400" dirty="0">
              <a:latin typeface="Trebuchet MS" panose="020B0603020202020204" pitchFamily="34" charset="0"/>
            </a:endParaRPr>
          </a:p>
          <a:p>
            <a:pPr lvl="2"/>
            <a:r>
              <a:rPr lang="fr-FR" sz="1500" dirty="0" smtClean="0">
                <a:latin typeface="Trebuchet MS" panose="020B0603020202020204" pitchFamily="34" charset="0"/>
              </a:rPr>
              <a:t>- service </a:t>
            </a:r>
            <a:r>
              <a:rPr lang="fr-FR" sz="1500" dirty="0">
                <a:latin typeface="Trebuchet MS" panose="020B0603020202020204" pitchFamily="34" charset="0"/>
              </a:rPr>
              <a:t>national</a:t>
            </a:r>
          </a:p>
          <a:p>
            <a:pPr lvl="2"/>
            <a:r>
              <a:rPr lang="fr-FR" sz="1500" dirty="0" smtClean="0">
                <a:latin typeface="Trebuchet MS" panose="020B0603020202020204" pitchFamily="34" charset="0"/>
              </a:rPr>
              <a:t>- chômage</a:t>
            </a:r>
            <a:endParaRPr lang="fr-FR" sz="1500" dirty="0">
              <a:latin typeface="Trebuchet MS" panose="020B0603020202020204" pitchFamily="34" charset="0"/>
            </a:endParaRPr>
          </a:p>
          <a:p>
            <a:pPr lvl="2"/>
            <a:r>
              <a:rPr lang="fr-FR" sz="1500" dirty="0" smtClean="0">
                <a:latin typeface="Trebuchet MS" panose="020B0603020202020204" pitchFamily="34" charset="0"/>
              </a:rPr>
              <a:t>- maternité </a:t>
            </a:r>
            <a:r>
              <a:rPr lang="fr-FR" sz="1500" dirty="0">
                <a:latin typeface="Trebuchet MS" panose="020B0603020202020204" pitchFamily="34" charset="0"/>
              </a:rPr>
              <a:t>et/ou </a:t>
            </a:r>
            <a:r>
              <a:rPr lang="fr-FR" sz="1500" dirty="0" smtClean="0">
                <a:latin typeface="Trebuchet MS" panose="020B0603020202020204" pitchFamily="34" charset="0"/>
              </a:rPr>
              <a:t>maladie</a:t>
            </a:r>
          </a:p>
          <a:p>
            <a:pPr lvl="2"/>
            <a:endParaRPr lang="fr-FR" sz="400" dirty="0">
              <a:latin typeface="Trebuchet MS" panose="020B0603020202020204" pitchFamily="34" charset="0"/>
            </a:endParaRPr>
          </a:p>
          <a:p>
            <a:pPr algn="just"/>
            <a:r>
              <a:rPr lang="fr-FR" sz="1500" dirty="0" smtClean="0">
                <a:latin typeface="Trebuchet MS" panose="020B0603020202020204" pitchFamily="34" charset="0"/>
              </a:rPr>
              <a:t>		</a:t>
            </a:r>
          </a:p>
        </p:txBody>
      </p:sp>
    </p:spTree>
    <p:extLst>
      <p:ext uri="{BB962C8B-B14F-4D97-AF65-F5344CB8AC3E}">
        <p14:creationId xmlns:p14="http://schemas.microsoft.com/office/powerpoint/2010/main" val="28025920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33254" y="396736"/>
            <a:ext cx="7183224" cy="5109091"/>
          </a:xfrm>
          <a:prstGeom prst="rect">
            <a:avLst/>
          </a:prstGeom>
          <a:noFill/>
        </p:spPr>
        <p:txBody>
          <a:bodyPr wrap="square" rtlCol="0">
            <a:spAutoFit/>
          </a:bodyPr>
          <a:lstStyle/>
          <a:p>
            <a:pPr lvl="0" algn="ctr"/>
            <a:r>
              <a:rPr lang="fr-FR" sz="2800" dirty="0" smtClean="0">
                <a:solidFill>
                  <a:srgbClr val="CD1D2C"/>
                </a:solidFill>
                <a:latin typeface="Trebuchet MS" panose="020B0603020202020204" pitchFamily="34" charset="0"/>
              </a:rPr>
              <a:t>Carrières longues</a:t>
            </a:r>
          </a:p>
          <a:p>
            <a:pPr marL="285750" indent="-285750">
              <a:buFont typeface="Arial" panose="020B0604020202020204" pitchFamily="34" charset="0"/>
              <a:buChar char="•"/>
            </a:pPr>
            <a:endParaRPr lang="fr-FR" sz="1000" dirty="0" smtClean="0">
              <a:latin typeface="Trebuchet MS" panose="020B0603020202020204" pitchFamily="34" charset="0"/>
            </a:endParaRPr>
          </a:p>
          <a:p>
            <a:endParaRPr lang="fr-FR" sz="1000" dirty="0">
              <a:latin typeface="Trebuchet MS" panose="020B0603020202020204" pitchFamily="34" charset="0"/>
            </a:endParaRPr>
          </a:p>
          <a:p>
            <a:pPr marL="742950" lvl="1" indent="-285750" algn="just">
              <a:buFont typeface="Wingdings" panose="05000000000000000000" pitchFamily="2" charset="2"/>
              <a:buChar char="§"/>
            </a:pPr>
            <a:r>
              <a:rPr lang="fr-FR" dirty="0" smtClean="0">
                <a:latin typeface="Trebuchet MS" panose="020B0603020202020204" pitchFamily="34" charset="0"/>
              </a:rPr>
              <a:t>Elargissement des trimestres pris en compte pour bénéficier du départ anticipé au titre des carrières longues. Sont pris en compte au titre des périodes cotisées ou réputées :</a:t>
            </a:r>
            <a:endParaRPr lang="fr-FR" dirty="0">
              <a:latin typeface="Trebuchet MS" panose="020B0603020202020204" pitchFamily="34" charset="0"/>
            </a:endParaRPr>
          </a:p>
          <a:p>
            <a:endParaRPr lang="fr-FR" b="1" dirty="0">
              <a:latin typeface="Trebuchet MS" panose="020B0603020202020204" pitchFamily="34" charset="0"/>
            </a:endParaRPr>
          </a:p>
          <a:p>
            <a:endParaRPr lang="fr-FR" b="1" dirty="0" smtClean="0">
              <a:latin typeface="Trebuchet MS" panose="020B0603020202020204" pitchFamily="34" charset="0"/>
            </a:endParaRPr>
          </a:p>
          <a:p>
            <a:endParaRPr lang="fr-FR" b="1" dirty="0" smtClean="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a:latin typeface="Trebuchet MS" panose="020B0603020202020204" pitchFamily="34" charset="0"/>
            </a:endParaRPr>
          </a:p>
          <a:p>
            <a:endParaRPr lang="fr-FR" b="1" dirty="0" smtClean="0">
              <a:latin typeface="Trebuchet MS" panose="020B0603020202020204" pitchFamily="34" charset="0"/>
            </a:endParaRPr>
          </a:p>
          <a:p>
            <a:endParaRPr lang="fr-FR" sz="1400" b="1" dirty="0">
              <a:latin typeface="Trebuchet MS" panose="020B0603020202020204" pitchFamily="34" charset="0"/>
            </a:endParaRPr>
          </a:p>
          <a:p>
            <a:endParaRPr lang="fr-FR" sz="1600" dirty="0" smtClean="0">
              <a:latin typeface="Trebuchet MS" panose="020B0603020202020204" pitchFamily="34" charset="0"/>
            </a:endParaRPr>
          </a:p>
          <a:p>
            <a:pPr algn="just"/>
            <a:endParaRPr lang="fr-FR" sz="1600" b="1" dirty="0">
              <a:latin typeface="Trebuchet MS" panose="020B0603020202020204" pitchFamily="34" charset="0"/>
            </a:endParaRPr>
          </a:p>
          <a:p>
            <a:pPr algn="just"/>
            <a:endParaRPr lang="fr-FR" sz="1600" b="1" dirty="0">
              <a:latin typeface="Trebuchet MS" panose="020B0603020202020204" pitchFamily="34" charset="0"/>
            </a:endParaRPr>
          </a:p>
        </p:txBody>
      </p:sp>
      <p:pic>
        <p:nvPicPr>
          <p:cNvPr id="3" name="Image 2"/>
          <p:cNvPicPr>
            <a:picLocks noChangeAspect="1"/>
          </p:cNvPicPr>
          <p:nvPr/>
        </p:nvPicPr>
        <p:blipFill>
          <a:blip r:embed="rId3"/>
          <a:stretch>
            <a:fillRect/>
          </a:stretch>
        </p:blipFill>
        <p:spPr>
          <a:xfrm>
            <a:off x="1303371" y="2262433"/>
            <a:ext cx="7130888" cy="3181839"/>
          </a:xfrm>
          <a:prstGeom prst="rect">
            <a:avLst/>
          </a:prstGeom>
        </p:spPr>
      </p:pic>
    </p:spTree>
    <p:extLst>
      <p:ext uri="{BB962C8B-B14F-4D97-AF65-F5344CB8AC3E}">
        <p14:creationId xmlns:p14="http://schemas.microsoft.com/office/powerpoint/2010/main" val="1445822874"/>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605038680"/>
              </p:ext>
            </p:extLst>
          </p:nvPr>
        </p:nvGraphicFramePr>
        <p:xfrm>
          <a:off x="643556" y="794102"/>
          <a:ext cx="7467600" cy="5433764"/>
        </p:xfrm>
        <a:graphic>
          <a:graphicData uri="http://schemas.openxmlformats.org/drawingml/2006/table">
            <a:tbl>
              <a:tblPr firstRow="1" bandRow="1">
                <a:tableStyleId>{5C22544A-7EE6-4342-B048-85BDC9FD1C3A}</a:tableStyleId>
              </a:tblPr>
              <a:tblGrid>
                <a:gridCol w="1866900"/>
                <a:gridCol w="1866900"/>
                <a:gridCol w="1866900"/>
                <a:gridCol w="1866900"/>
              </a:tblGrid>
              <a:tr h="370840">
                <a:tc>
                  <a:txBody>
                    <a:bodyPr/>
                    <a:lstStyle/>
                    <a:p>
                      <a:pPr algn="ctr"/>
                      <a:r>
                        <a:rPr lang="fr-FR" sz="1400" dirty="0" smtClean="0"/>
                        <a:t>Année de naissance</a:t>
                      </a:r>
                      <a:endParaRPr lang="fr-FR" sz="1400" dirty="0"/>
                    </a:p>
                  </a:txBody>
                  <a:tcPr/>
                </a:tc>
                <a:tc>
                  <a:txBody>
                    <a:bodyPr/>
                    <a:lstStyle/>
                    <a:p>
                      <a:pPr algn="ctr"/>
                      <a:r>
                        <a:rPr lang="fr-FR" sz="1400" dirty="0" smtClean="0"/>
                        <a:t>Âge de départ à la retraite</a:t>
                      </a:r>
                      <a:endParaRPr lang="fr-FR" sz="1400" dirty="0"/>
                    </a:p>
                  </a:txBody>
                  <a:tcPr/>
                </a:tc>
                <a:tc>
                  <a:txBody>
                    <a:bodyPr/>
                    <a:lstStyle/>
                    <a:p>
                      <a:pPr algn="ctr"/>
                      <a:r>
                        <a:rPr lang="fr-FR" sz="1400" dirty="0" smtClean="0"/>
                        <a:t>Âge de début d’activité (1)</a:t>
                      </a:r>
                      <a:endParaRPr lang="fr-FR" sz="1400" dirty="0"/>
                    </a:p>
                  </a:txBody>
                  <a:tcPr/>
                </a:tc>
                <a:tc>
                  <a:txBody>
                    <a:bodyPr/>
                    <a:lstStyle/>
                    <a:p>
                      <a:pPr algn="ctr"/>
                      <a:r>
                        <a:rPr lang="fr-FR" sz="1400" dirty="0" smtClean="0"/>
                        <a:t>Durée d’assurance cotisée</a:t>
                      </a:r>
                      <a:endParaRPr lang="fr-FR" sz="1400" dirty="0"/>
                    </a:p>
                  </a:txBody>
                  <a:tcPr/>
                </a:tc>
              </a:tr>
              <a:tr h="0">
                <a:tc rowSpan="4">
                  <a:txBody>
                    <a:bodyPr/>
                    <a:lstStyle/>
                    <a:p>
                      <a:pPr algn="ctr"/>
                      <a:endParaRPr lang="fr-FR" sz="1050" dirty="0" smtClean="0"/>
                    </a:p>
                    <a:p>
                      <a:pPr algn="ctr"/>
                      <a:endParaRPr lang="fr-FR" sz="1050" dirty="0" smtClean="0"/>
                    </a:p>
                    <a:p>
                      <a:pPr algn="ctr"/>
                      <a:r>
                        <a:rPr lang="fr-FR" sz="1050" dirty="0" smtClean="0"/>
                        <a:t>1953</a:t>
                      </a:r>
                      <a:endParaRPr lang="fr-FR" sz="1050" dirty="0"/>
                    </a:p>
                  </a:txBody>
                  <a:tcPr>
                    <a:solidFill>
                      <a:schemeClr val="accent1">
                        <a:lumMod val="60000"/>
                        <a:lumOff val="40000"/>
                      </a:schemeClr>
                    </a:solidFill>
                  </a:tcPr>
                </a:tc>
                <a:tc>
                  <a:txBody>
                    <a:bodyPr/>
                    <a:lstStyle/>
                    <a:p>
                      <a:pPr algn="ctr"/>
                      <a:r>
                        <a:rPr lang="fr-FR" sz="1050" dirty="0" smtClean="0"/>
                        <a:t>56 ans</a:t>
                      </a:r>
                      <a:endParaRPr lang="fr-FR" sz="1050" dirty="0"/>
                    </a:p>
                  </a:txBody>
                  <a:tcPr>
                    <a:solidFill>
                      <a:schemeClr val="accent1">
                        <a:lumMod val="60000"/>
                        <a:lumOff val="40000"/>
                      </a:schemeClr>
                    </a:solidFill>
                  </a:tcPr>
                </a:tc>
                <a:tc>
                  <a:txBody>
                    <a:bodyPr/>
                    <a:lstStyle/>
                    <a:p>
                      <a:pPr algn="ctr"/>
                      <a:r>
                        <a:rPr lang="fr-FR" sz="1050" dirty="0" smtClean="0"/>
                        <a:t>Avant 16 ans</a:t>
                      </a:r>
                      <a:endParaRPr lang="fr-FR" sz="1050" dirty="0"/>
                    </a:p>
                  </a:txBody>
                  <a:tcPr>
                    <a:solidFill>
                      <a:schemeClr val="accent1">
                        <a:lumMod val="60000"/>
                        <a:lumOff val="40000"/>
                      </a:schemeClr>
                    </a:solidFill>
                  </a:tcPr>
                </a:tc>
                <a:tc>
                  <a:txBody>
                    <a:bodyPr/>
                    <a:lstStyle/>
                    <a:p>
                      <a:pPr algn="ctr"/>
                      <a:r>
                        <a:rPr lang="fr-FR" sz="1050" dirty="0" smtClean="0"/>
                        <a:t>173</a:t>
                      </a:r>
                      <a:endParaRPr lang="fr-FR" sz="1050" dirty="0"/>
                    </a:p>
                  </a:txBody>
                  <a:tcPr>
                    <a:solidFill>
                      <a:schemeClr val="accent1">
                        <a:lumMod val="60000"/>
                        <a:lumOff val="40000"/>
                      </a:schemeClr>
                    </a:solidFill>
                  </a:tcPr>
                </a:tc>
              </a:tr>
              <a:tr h="158750">
                <a:tc vMerge="1">
                  <a:txBody>
                    <a:bodyPr/>
                    <a:lstStyle/>
                    <a:p>
                      <a:endParaRPr lang="fr-FR"/>
                    </a:p>
                  </a:txBody>
                  <a:tcPr/>
                </a:tc>
                <a:tc>
                  <a:txBody>
                    <a:bodyPr/>
                    <a:lstStyle/>
                    <a:p>
                      <a:pPr algn="ctr"/>
                      <a:r>
                        <a:rPr lang="fr-FR" sz="1050" dirty="0" smtClean="0"/>
                        <a:t>58 ans et 4 mois</a:t>
                      </a:r>
                      <a:endParaRPr lang="fr-FR" sz="1050" dirty="0"/>
                    </a:p>
                  </a:txBody>
                  <a:tcPr>
                    <a:solidFill>
                      <a:schemeClr val="accent1">
                        <a:lumMod val="60000"/>
                        <a:lumOff val="40000"/>
                      </a:schemeClr>
                    </a:solidFill>
                  </a:tcPr>
                </a:tc>
                <a:tc>
                  <a:txBody>
                    <a:bodyPr/>
                    <a:lstStyle/>
                    <a:p>
                      <a:pPr algn="ctr"/>
                      <a:r>
                        <a:rPr lang="fr-FR" sz="1050" dirty="0" smtClean="0"/>
                        <a:t>Avant 16 ans</a:t>
                      </a:r>
                      <a:endParaRPr lang="fr-FR" sz="1050" dirty="0"/>
                    </a:p>
                  </a:txBody>
                  <a:tcPr>
                    <a:solidFill>
                      <a:schemeClr val="accent1">
                        <a:lumMod val="60000"/>
                        <a:lumOff val="40000"/>
                      </a:schemeClr>
                    </a:solidFill>
                  </a:tcPr>
                </a:tc>
                <a:tc>
                  <a:txBody>
                    <a:bodyPr/>
                    <a:lstStyle/>
                    <a:p>
                      <a:pPr algn="ctr"/>
                      <a:r>
                        <a:rPr lang="fr-FR" sz="1050" dirty="0" smtClean="0"/>
                        <a:t>169</a:t>
                      </a:r>
                      <a:endParaRPr lang="fr-FR" sz="1050" dirty="0"/>
                    </a:p>
                  </a:txBody>
                  <a:tcPr>
                    <a:solidFill>
                      <a:schemeClr val="accent1">
                        <a:lumMod val="60000"/>
                        <a:lumOff val="40000"/>
                      </a:schemeClr>
                    </a:solidFill>
                  </a:tcPr>
                </a:tc>
              </a:tr>
              <a:tr h="0">
                <a:tc vMerge="1">
                  <a:txBody>
                    <a:bodyPr/>
                    <a:lstStyle/>
                    <a:p>
                      <a:endParaRPr lang="fr-FR"/>
                    </a:p>
                  </a:txBody>
                  <a:tcPr/>
                </a:tc>
                <a:tc>
                  <a:txBody>
                    <a:bodyPr/>
                    <a:lstStyle/>
                    <a:p>
                      <a:pPr algn="ctr"/>
                      <a:r>
                        <a:rPr lang="fr-FR" sz="1050" dirty="0" smtClean="0"/>
                        <a:t>59 ans et </a:t>
                      </a:r>
                      <a:r>
                        <a:rPr lang="fr-FR" sz="1050" baseline="0" dirty="0" smtClean="0"/>
                        <a:t> </a:t>
                      </a:r>
                      <a:r>
                        <a:rPr lang="fr-FR" sz="1050" dirty="0" smtClean="0"/>
                        <a:t>8 mois</a:t>
                      </a:r>
                      <a:endParaRPr lang="fr-FR" sz="1050" dirty="0"/>
                    </a:p>
                  </a:txBody>
                  <a:tcPr>
                    <a:solidFill>
                      <a:schemeClr val="accent1">
                        <a:lumMod val="60000"/>
                        <a:lumOff val="40000"/>
                      </a:schemeClr>
                    </a:solidFill>
                  </a:tcPr>
                </a:tc>
                <a:tc>
                  <a:txBody>
                    <a:bodyPr/>
                    <a:lstStyle/>
                    <a:p>
                      <a:pPr algn="ctr"/>
                      <a:r>
                        <a:rPr lang="fr-FR" sz="1050" dirty="0" smtClean="0"/>
                        <a:t>Avant 17 ans</a:t>
                      </a:r>
                      <a:endParaRPr lang="fr-FR" sz="1050" dirty="0"/>
                    </a:p>
                  </a:txBody>
                  <a:tcPr>
                    <a:solidFill>
                      <a:schemeClr val="accent1">
                        <a:lumMod val="60000"/>
                        <a:lumOff val="40000"/>
                      </a:schemeClr>
                    </a:solidFill>
                  </a:tcPr>
                </a:tc>
                <a:tc>
                  <a:txBody>
                    <a:bodyPr/>
                    <a:lstStyle/>
                    <a:p>
                      <a:pPr algn="ctr"/>
                      <a:r>
                        <a:rPr lang="fr-FR" sz="1050" dirty="0" smtClean="0"/>
                        <a:t>165</a:t>
                      </a:r>
                      <a:endParaRPr lang="fr-FR" sz="1050" dirty="0"/>
                    </a:p>
                  </a:txBody>
                  <a:tcPr>
                    <a:solidFill>
                      <a:schemeClr val="accent1">
                        <a:lumMod val="60000"/>
                        <a:lumOff val="40000"/>
                      </a:schemeClr>
                    </a:solidFill>
                  </a:tcPr>
                </a:tc>
              </a:tr>
              <a:tr h="0">
                <a:tc vMerge="1">
                  <a:txBody>
                    <a:bodyPr/>
                    <a:lstStyle/>
                    <a:p>
                      <a:endParaRPr lang="fr-FR"/>
                    </a:p>
                  </a:txBody>
                  <a:tcPr/>
                </a:tc>
                <a:tc>
                  <a:txBody>
                    <a:bodyPr/>
                    <a:lstStyle/>
                    <a:p>
                      <a:pPr algn="ctr"/>
                      <a:r>
                        <a:rPr lang="fr-FR" sz="1050" dirty="0" smtClean="0"/>
                        <a:t>60 ans</a:t>
                      </a:r>
                      <a:endParaRPr lang="fr-FR" sz="1050" dirty="0"/>
                    </a:p>
                  </a:txBody>
                  <a:tcPr>
                    <a:solidFill>
                      <a:schemeClr val="accent1">
                        <a:lumMod val="60000"/>
                        <a:lumOff val="40000"/>
                      </a:schemeClr>
                    </a:solidFill>
                  </a:tcPr>
                </a:tc>
                <a:tc>
                  <a:txBody>
                    <a:bodyPr/>
                    <a:lstStyle/>
                    <a:p>
                      <a:pPr algn="ctr"/>
                      <a:r>
                        <a:rPr lang="fr-FR" sz="1050" dirty="0" smtClean="0"/>
                        <a:t>Avant 20 ans</a:t>
                      </a:r>
                      <a:endParaRPr lang="fr-FR" sz="1050" dirty="0"/>
                    </a:p>
                  </a:txBody>
                  <a:tcPr>
                    <a:solidFill>
                      <a:schemeClr val="accent1">
                        <a:lumMod val="60000"/>
                        <a:lumOff val="40000"/>
                      </a:schemeClr>
                    </a:solidFill>
                  </a:tcPr>
                </a:tc>
                <a:tc>
                  <a:txBody>
                    <a:bodyPr/>
                    <a:lstStyle/>
                    <a:p>
                      <a:pPr algn="ctr"/>
                      <a:r>
                        <a:rPr lang="fr-FR" sz="1050" dirty="0" smtClean="0"/>
                        <a:t>165</a:t>
                      </a:r>
                      <a:endParaRPr lang="fr-FR" sz="1050" dirty="0"/>
                    </a:p>
                  </a:txBody>
                  <a:tcPr>
                    <a:solidFill>
                      <a:schemeClr val="accent1">
                        <a:lumMod val="60000"/>
                        <a:lumOff val="40000"/>
                      </a:schemeClr>
                    </a:solidFill>
                  </a:tcPr>
                </a:tc>
              </a:tr>
              <a:tr h="123613">
                <a:tc rowSpan="3">
                  <a:txBody>
                    <a:bodyPr/>
                    <a:lstStyle/>
                    <a:p>
                      <a:pPr algn="ctr"/>
                      <a:endParaRPr lang="fr-FR" sz="1050" dirty="0" smtClean="0"/>
                    </a:p>
                    <a:p>
                      <a:pPr algn="ctr"/>
                      <a:endParaRPr lang="fr-FR" sz="1050" dirty="0" smtClean="0"/>
                    </a:p>
                    <a:p>
                      <a:pPr algn="ctr"/>
                      <a:r>
                        <a:rPr lang="fr-FR" sz="1050" dirty="0" smtClean="0"/>
                        <a:t>1954</a:t>
                      </a:r>
                      <a:endParaRPr lang="fr-FR" sz="1050" dirty="0"/>
                    </a:p>
                  </a:txBody>
                  <a:tcPr>
                    <a:solidFill>
                      <a:schemeClr val="accent1">
                        <a:lumMod val="20000"/>
                        <a:lumOff val="80000"/>
                      </a:schemeClr>
                    </a:solidFill>
                  </a:tcPr>
                </a:tc>
                <a:tc>
                  <a:txBody>
                    <a:bodyPr/>
                    <a:lstStyle/>
                    <a:p>
                      <a:pPr algn="ctr"/>
                      <a:r>
                        <a:rPr lang="fr-FR" sz="1050" dirty="0" smtClean="0"/>
                        <a:t>56 ans </a:t>
                      </a:r>
                      <a:endParaRPr lang="fr-FR" sz="1050" dirty="0"/>
                    </a:p>
                  </a:txBody>
                  <a:tcPr>
                    <a:solidFill>
                      <a:schemeClr val="accent1">
                        <a:lumMod val="20000"/>
                        <a:lumOff val="80000"/>
                      </a:schemeClr>
                    </a:solidFill>
                  </a:tcPr>
                </a:tc>
                <a:tc>
                  <a:txBody>
                    <a:bodyPr/>
                    <a:lstStyle/>
                    <a:p>
                      <a:pPr algn="ctr"/>
                      <a:r>
                        <a:rPr lang="fr-FR" sz="1050" dirty="0" smtClean="0"/>
                        <a:t>Avant 16 ans</a:t>
                      </a:r>
                      <a:endParaRPr lang="fr-FR" sz="1050" dirty="0"/>
                    </a:p>
                  </a:txBody>
                  <a:tcPr>
                    <a:solidFill>
                      <a:schemeClr val="accent1">
                        <a:lumMod val="20000"/>
                        <a:lumOff val="80000"/>
                      </a:schemeClr>
                    </a:solidFill>
                  </a:tcPr>
                </a:tc>
                <a:tc>
                  <a:txBody>
                    <a:bodyPr/>
                    <a:lstStyle/>
                    <a:p>
                      <a:pPr algn="ctr"/>
                      <a:r>
                        <a:rPr lang="fr-FR" sz="1050" dirty="0" smtClean="0"/>
                        <a:t>173</a:t>
                      </a:r>
                      <a:endParaRPr lang="fr-FR" sz="1050" dirty="0"/>
                    </a:p>
                  </a:txBody>
                  <a:tcPr>
                    <a:solidFill>
                      <a:schemeClr val="accent1">
                        <a:lumMod val="20000"/>
                        <a:lumOff val="80000"/>
                      </a:schemeClr>
                    </a:solidFill>
                  </a:tcPr>
                </a:tc>
              </a:tr>
              <a:tr h="127847">
                <a:tc vMerge="1">
                  <a:txBody>
                    <a:bodyPr/>
                    <a:lstStyle/>
                    <a:p>
                      <a:endParaRPr lang="fr-FR"/>
                    </a:p>
                  </a:txBody>
                  <a:tcPr/>
                </a:tc>
                <a:tc>
                  <a:txBody>
                    <a:bodyPr/>
                    <a:lstStyle/>
                    <a:p>
                      <a:pPr algn="ctr"/>
                      <a:r>
                        <a:rPr lang="fr-FR" sz="1050" dirty="0" smtClean="0"/>
                        <a:t>58 ans et 8 mois</a:t>
                      </a:r>
                      <a:endParaRPr lang="fr-FR" sz="1050" dirty="0"/>
                    </a:p>
                  </a:txBody>
                  <a:tcPr>
                    <a:solidFill>
                      <a:schemeClr val="accent1">
                        <a:lumMod val="20000"/>
                        <a:lumOff val="80000"/>
                      </a:schemeClr>
                    </a:solidFill>
                  </a:tcPr>
                </a:tc>
                <a:tc>
                  <a:txBody>
                    <a:bodyPr/>
                    <a:lstStyle/>
                    <a:p>
                      <a:pPr algn="ctr"/>
                      <a:r>
                        <a:rPr lang="fr-FR" sz="1050" dirty="0" smtClean="0"/>
                        <a:t>Avant 16 ans</a:t>
                      </a:r>
                      <a:endParaRPr lang="fr-FR" sz="1050" dirty="0"/>
                    </a:p>
                  </a:txBody>
                  <a:tcPr>
                    <a:solidFill>
                      <a:schemeClr val="accent1">
                        <a:lumMod val="20000"/>
                        <a:lumOff val="80000"/>
                      </a:schemeClr>
                    </a:solidFill>
                  </a:tcPr>
                </a:tc>
                <a:tc>
                  <a:txBody>
                    <a:bodyPr/>
                    <a:lstStyle/>
                    <a:p>
                      <a:pPr algn="ctr"/>
                      <a:r>
                        <a:rPr lang="fr-FR" sz="1050" dirty="0" smtClean="0"/>
                        <a:t>169</a:t>
                      </a:r>
                      <a:endParaRPr lang="fr-FR" sz="1050" dirty="0"/>
                    </a:p>
                  </a:txBody>
                  <a:tcPr>
                    <a:solidFill>
                      <a:schemeClr val="accent1">
                        <a:lumMod val="20000"/>
                        <a:lumOff val="80000"/>
                      </a:schemeClr>
                    </a:solidFill>
                  </a:tcPr>
                </a:tc>
              </a:tr>
              <a:tr h="123613">
                <a:tc vMerge="1">
                  <a:txBody>
                    <a:bodyPr/>
                    <a:lstStyle/>
                    <a:p>
                      <a:endParaRPr lang="fr-FR"/>
                    </a:p>
                  </a:txBody>
                  <a:tcPr/>
                </a:tc>
                <a:tc>
                  <a:txBody>
                    <a:bodyPr/>
                    <a:lstStyle/>
                    <a:p>
                      <a:pPr algn="ctr"/>
                      <a:r>
                        <a:rPr lang="fr-FR" sz="1050" dirty="0" smtClean="0"/>
                        <a:t>60 ans</a:t>
                      </a:r>
                      <a:endParaRPr lang="fr-FR" sz="1050" dirty="0"/>
                    </a:p>
                  </a:txBody>
                  <a:tcPr>
                    <a:solidFill>
                      <a:schemeClr val="accent1">
                        <a:lumMod val="20000"/>
                        <a:lumOff val="80000"/>
                      </a:schemeClr>
                    </a:solidFill>
                  </a:tcPr>
                </a:tc>
                <a:tc>
                  <a:txBody>
                    <a:bodyPr/>
                    <a:lstStyle/>
                    <a:p>
                      <a:pPr algn="ctr"/>
                      <a:r>
                        <a:rPr lang="fr-FR" sz="1050" dirty="0" smtClean="0"/>
                        <a:t>Avant</a:t>
                      </a:r>
                      <a:r>
                        <a:rPr lang="fr-FR" sz="1050" baseline="0" dirty="0" smtClean="0"/>
                        <a:t>  20 ans</a:t>
                      </a:r>
                      <a:endParaRPr lang="fr-FR" sz="1050" dirty="0"/>
                    </a:p>
                  </a:txBody>
                  <a:tcPr>
                    <a:solidFill>
                      <a:schemeClr val="accent1">
                        <a:lumMod val="20000"/>
                        <a:lumOff val="80000"/>
                      </a:schemeClr>
                    </a:solidFill>
                  </a:tcPr>
                </a:tc>
                <a:tc>
                  <a:txBody>
                    <a:bodyPr/>
                    <a:lstStyle/>
                    <a:p>
                      <a:pPr algn="ctr"/>
                      <a:r>
                        <a:rPr lang="fr-FR" sz="1050" dirty="0" smtClean="0"/>
                        <a:t>165</a:t>
                      </a:r>
                      <a:endParaRPr lang="fr-FR" sz="1050" dirty="0"/>
                    </a:p>
                  </a:txBody>
                  <a:tcPr>
                    <a:solidFill>
                      <a:schemeClr val="accent1">
                        <a:lumMod val="20000"/>
                        <a:lumOff val="80000"/>
                      </a:schemeClr>
                    </a:solidFill>
                  </a:tcPr>
                </a:tc>
              </a:tr>
              <a:tr h="123613">
                <a:tc rowSpan="3">
                  <a:txBody>
                    <a:bodyPr/>
                    <a:lstStyle/>
                    <a:p>
                      <a:pPr algn="ctr"/>
                      <a:endParaRPr lang="fr-FR" sz="1050" dirty="0" smtClean="0"/>
                    </a:p>
                    <a:p>
                      <a:pPr algn="ctr"/>
                      <a:endParaRPr lang="fr-FR" sz="1050" dirty="0" smtClean="0"/>
                    </a:p>
                    <a:p>
                      <a:pPr algn="ctr"/>
                      <a:r>
                        <a:rPr lang="fr-FR" sz="1050" dirty="0" smtClean="0"/>
                        <a:t>1955</a:t>
                      </a:r>
                      <a:endParaRPr lang="fr-FR" sz="1050" dirty="0"/>
                    </a:p>
                  </a:txBody>
                  <a:tcPr>
                    <a:solidFill>
                      <a:schemeClr val="accent1">
                        <a:lumMod val="60000"/>
                        <a:lumOff val="40000"/>
                      </a:schemeClr>
                    </a:solidFill>
                  </a:tcPr>
                </a:tc>
                <a:tc>
                  <a:txBody>
                    <a:bodyPr/>
                    <a:lstStyle/>
                    <a:p>
                      <a:pPr algn="ctr"/>
                      <a:r>
                        <a:rPr lang="fr-FR" sz="1050" dirty="0" smtClean="0"/>
                        <a:t>56 ans et 4 mois</a:t>
                      </a:r>
                      <a:endParaRPr lang="fr-FR" sz="1050" dirty="0"/>
                    </a:p>
                  </a:txBody>
                  <a:tcPr>
                    <a:solidFill>
                      <a:schemeClr val="accent1">
                        <a:lumMod val="60000"/>
                        <a:lumOff val="40000"/>
                      </a:schemeClr>
                    </a:solidFill>
                  </a:tcPr>
                </a:tc>
                <a:tc>
                  <a:txBody>
                    <a:bodyPr/>
                    <a:lstStyle/>
                    <a:p>
                      <a:pPr algn="ctr"/>
                      <a:r>
                        <a:rPr lang="fr-FR" sz="1050" dirty="0" smtClean="0"/>
                        <a:t>Avant 16 ans</a:t>
                      </a:r>
                      <a:endParaRPr lang="fr-FR" sz="1050" dirty="0"/>
                    </a:p>
                  </a:txBody>
                  <a:tcPr>
                    <a:solidFill>
                      <a:schemeClr val="accent1">
                        <a:lumMod val="60000"/>
                        <a:lumOff val="40000"/>
                      </a:schemeClr>
                    </a:solidFill>
                  </a:tcPr>
                </a:tc>
                <a:tc>
                  <a:txBody>
                    <a:bodyPr/>
                    <a:lstStyle/>
                    <a:p>
                      <a:pPr algn="ctr"/>
                      <a:r>
                        <a:rPr lang="fr-FR" sz="1050" dirty="0" smtClean="0"/>
                        <a:t>174</a:t>
                      </a:r>
                      <a:endParaRPr lang="fr-FR" sz="1050" dirty="0"/>
                    </a:p>
                  </a:txBody>
                  <a:tcPr>
                    <a:solidFill>
                      <a:schemeClr val="accent1">
                        <a:lumMod val="60000"/>
                        <a:lumOff val="40000"/>
                      </a:schemeClr>
                    </a:solidFill>
                  </a:tcPr>
                </a:tc>
              </a:tr>
              <a:tr h="127847">
                <a:tc vMerge="1">
                  <a:txBody>
                    <a:bodyPr/>
                    <a:lstStyle/>
                    <a:p>
                      <a:endParaRPr lang="fr-FR"/>
                    </a:p>
                  </a:txBody>
                  <a:tcPr/>
                </a:tc>
                <a:tc>
                  <a:txBody>
                    <a:bodyPr/>
                    <a:lstStyle/>
                    <a:p>
                      <a:pPr algn="ctr"/>
                      <a:r>
                        <a:rPr lang="fr-FR" sz="1050" dirty="0" smtClean="0"/>
                        <a:t>59 ans</a:t>
                      </a:r>
                      <a:endParaRPr lang="fr-FR" sz="1050" dirty="0"/>
                    </a:p>
                  </a:txBody>
                  <a:tcPr>
                    <a:solidFill>
                      <a:schemeClr val="accent1">
                        <a:lumMod val="60000"/>
                        <a:lumOff val="40000"/>
                      </a:schemeClr>
                    </a:solidFill>
                  </a:tcPr>
                </a:tc>
                <a:tc>
                  <a:txBody>
                    <a:bodyPr/>
                    <a:lstStyle/>
                    <a:p>
                      <a:pPr algn="ctr"/>
                      <a:r>
                        <a:rPr lang="fr-FR" sz="1050" dirty="0" smtClean="0"/>
                        <a:t>Avant 16 ans</a:t>
                      </a:r>
                      <a:endParaRPr lang="fr-FR" sz="1050" dirty="0"/>
                    </a:p>
                  </a:txBody>
                  <a:tcPr>
                    <a:solidFill>
                      <a:schemeClr val="accent1">
                        <a:lumMod val="60000"/>
                        <a:lumOff val="40000"/>
                      </a:schemeClr>
                    </a:solidFill>
                  </a:tcPr>
                </a:tc>
                <a:tc>
                  <a:txBody>
                    <a:bodyPr/>
                    <a:lstStyle/>
                    <a:p>
                      <a:pPr algn="ctr"/>
                      <a:r>
                        <a:rPr lang="fr-FR" sz="1050" dirty="0" smtClean="0"/>
                        <a:t>170</a:t>
                      </a:r>
                      <a:endParaRPr lang="fr-FR" sz="1050" dirty="0"/>
                    </a:p>
                  </a:txBody>
                  <a:tcPr>
                    <a:solidFill>
                      <a:schemeClr val="accent1">
                        <a:lumMod val="60000"/>
                        <a:lumOff val="40000"/>
                      </a:schemeClr>
                    </a:solidFill>
                  </a:tcPr>
                </a:tc>
              </a:tr>
              <a:tr h="389324">
                <a:tc vMerge="1">
                  <a:txBody>
                    <a:bodyPr/>
                    <a:lstStyle/>
                    <a:p>
                      <a:endParaRPr lang="fr-FR"/>
                    </a:p>
                  </a:txBody>
                  <a:tcPr/>
                </a:tc>
                <a:tc>
                  <a:txBody>
                    <a:bodyPr/>
                    <a:lstStyle/>
                    <a:p>
                      <a:pPr algn="ctr"/>
                      <a:r>
                        <a:rPr lang="fr-FR" sz="1050" dirty="0" smtClean="0"/>
                        <a:t>60 ans</a:t>
                      </a:r>
                      <a:endParaRPr lang="fr-FR" sz="1050" dirty="0"/>
                    </a:p>
                  </a:txBody>
                  <a:tcPr>
                    <a:solidFill>
                      <a:schemeClr val="accent1">
                        <a:lumMod val="60000"/>
                        <a:lumOff val="40000"/>
                      </a:schemeClr>
                    </a:solidFill>
                  </a:tcPr>
                </a:tc>
                <a:tc>
                  <a:txBody>
                    <a:bodyPr/>
                    <a:lstStyle/>
                    <a:p>
                      <a:pPr algn="ctr"/>
                      <a:r>
                        <a:rPr lang="fr-FR" sz="1050" dirty="0" smtClean="0"/>
                        <a:t>Avant</a:t>
                      </a:r>
                      <a:r>
                        <a:rPr lang="fr-FR" sz="1050" baseline="0" dirty="0" smtClean="0"/>
                        <a:t>  20 ans</a:t>
                      </a:r>
                      <a:endParaRPr lang="fr-FR" sz="1050" dirty="0"/>
                    </a:p>
                  </a:txBody>
                  <a:tcPr>
                    <a:solidFill>
                      <a:schemeClr val="accent1">
                        <a:lumMod val="60000"/>
                        <a:lumOff val="40000"/>
                      </a:schemeClr>
                    </a:solidFill>
                  </a:tcPr>
                </a:tc>
                <a:tc>
                  <a:txBody>
                    <a:bodyPr/>
                    <a:lstStyle/>
                    <a:p>
                      <a:pPr algn="ctr"/>
                      <a:r>
                        <a:rPr lang="fr-FR" sz="1050" dirty="0" smtClean="0"/>
                        <a:t>166</a:t>
                      </a:r>
                      <a:endParaRPr lang="fr-FR" sz="1050" dirty="0"/>
                    </a:p>
                  </a:txBody>
                  <a:tcPr>
                    <a:solidFill>
                      <a:schemeClr val="accent1">
                        <a:lumMod val="60000"/>
                        <a:lumOff val="40000"/>
                      </a:schemeClr>
                    </a:solidFill>
                  </a:tcPr>
                </a:tc>
              </a:tr>
              <a:tr h="123613">
                <a:tc rowSpan="3">
                  <a:txBody>
                    <a:bodyPr/>
                    <a:lstStyle/>
                    <a:p>
                      <a:pPr marL="0" algn="ctr" rtl="0" eaLnBrk="1" latinLnBrk="0" hangingPunct="1"/>
                      <a:endParaRPr kumimoji="0" lang="fr-FR" sz="1050" kern="1200" dirty="0" smtClean="0">
                        <a:solidFill>
                          <a:schemeClr val="dk1"/>
                        </a:solidFill>
                        <a:latin typeface="+mn-lt"/>
                        <a:ea typeface="+mn-ea"/>
                        <a:cs typeface="+mn-cs"/>
                      </a:endParaRPr>
                    </a:p>
                    <a:p>
                      <a:pPr marL="0" algn="ctr" rtl="0" eaLnBrk="1" latinLnBrk="0" hangingPunct="1"/>
                      <a:endParaRPr kumimoji="0" lang="fr-FR" sz="1050" kern="1200" dirty="0" smtClean="0">
                        <a:solidFill>
                          <a:schemeClr val="dk1"/>
                        </a:solidFill>
                        <a:latin typeface="+mn-lt"/>
                        <a:ea typeface="+mn-ea"/>
                        <a:cs typeface="+mn-cs"/>
                      </a:endParaRPr>
                    </a:p>
                    <a:p>
                      <a:pPr marL="0" algn="ctr" rtl="0" eaLnBrk="1" latinLnBrk="0" hangingPunct="1"/>
                      <a:r>
                        <a:rPr kumimoji="0" lang="fr-FR" sz="1050" kern="1200" dirty="0" smtClean="0">
                          <a:solidFill>
                            <a:schemeClr val="dk1"/>
                          </a:solidFill>
                          <a:latin typeface="+mn-lt"/>
                          <a:ea typeface="+mn-ea"/>
                          <a:cs typeface="+mn-cs"/>
                        </a:rPr>
                        <a:t>1956</a:t>
                      </a:r>
                      <a:endParaRPr kumimoji="0" lang="fr-FR" sz="1050" kern="1200" dirty="0">
                        <a:solidFill>
                          <a:schemeClr val="dk1"/>
                        </a:solidFill>
                        <a:latin typeface="+mn-lt"/>
                        <a:ea typeface="+mn-ea"/>
                        <a:cs typeface="+mn-cs"/>
                      </a:endParaRPr>
                    </a:p>
                  </a:txBody>
                  <a:tcPr>
                    <a:solidFill>
                      <a:schemeClr val="accent1">
                        <a:lumMod val="20000"/>
                        <a:lumOff val="80000"/>
                      </a:schemeClr>
                    </a:solidFill>
                  </a:tcPr>
                </a:tc>
                <a:tc>
                  <a:txBody>
                    <a:bodyPr/>
                    <a:lstStyle/>
                    <a:p>
                      <a:pPr algn="ctr"/>
                      <a:r>
                        <a:rPr lang="fr-FR" sz="1050" dirty="0" smtClean="0"/>
                        <a:t>56 ans et 8 mois</a:t>
                      </a:r>
                      <a:endParaRPr lang="fr-FR" sz="1050" dirty="0"/>
                    </a:p>
                  </a:txBody>
                  <a:tcPr>
                    <a:solidFill>
                      <a:schemeClr val="accent1">
                        <a:lumMod val="20000"/>
                        <a:lumOff val="80000"/>
                      </a:schemeClr>
                    </a:solidFill>
                  </a:tcPr>
                </a:tc>
                <a:tc>
                  <a:txBody>
                    <a:bodyPr/>
                    <a:lstStyle/>
                    <a:p>
                      <a:pPr algn="ctr"/>
                      <a:r>
                        <a:rPr lang="fr-FR" sz="1050" dirty="0" smtClean="0"/>
                        <a:t>Avant 16 ans</a:t>
                      </a:r>
                      <a:endParaRPr lang="fr-FR" sz="1050" dirty="0"/>
                    </a:p>
                  </a:txBody>
                  <a:tcPr>
                    <a:solidFill>
                      <a:schemeClr val="accent1">
                        <a:lumMod val="20000"/>
                        <a:lumOff val="80000"/>
                      </a:schemeClr>
                    </a:solidFill>
                  </a:tcPr>
                </a:tc>
                <a:tc>
                  <a:txBody>
                    <a:bodyPr/>
                    <a:lstStyle/>
                    <a:p>
                      <a:pPr algn="ctr"/>
                      <a:r>
                        <a:rPr lang="fr-FR" sz="1050" dirty="0" smtClean="0"/>
                        <a:t>174</a:t>
                      </a:r>
                      <a:endParaRPr lang="fr-FR" sz="1050" dirty="0"/>
                    </a:p>
                  </a:txBody>
                  <a:tcPr>
                    <a:solidFill>
                      <a:schemeClr val="accent1">
                        <a:lumMod val="20000"/>
                        <a:lumOff val="80000"/>
                      </a:schemeClr>
                    </a:solidFill>
                  </a:tcPr>
                </a:tc>
              </a:tr>
              <a:tr h="123613">
                <a:tc vMerge="1">
                  <a:txBody>
                    <a:bodyPr/>
                    <a:lstStyle/>
                    <a:p>
                      <a:pPr algn="ctr"/>
                      <a:endParaRPr lang="fr-FR" sz="1050" dirty="0"/>
                    </a:p>
                  </a:txBody>
                  <a:tcPr>
                    <a:solidFill>
                      <a:schemeClr val="accent1">
                        <a:lumMod val="60000"/>
                        <a:lumOff val="40000"/>
                      </a:schemeClr>
                    </a:solidFill>
                  </a:tcPr>
                </a:tc>
                <a:tc>
                  <a:txBody>
                    <a:bodyPr/>
                    <a:lstStyle/>
                    <a:p>
                      <a:pPr algn="ctr"/>
                      <a:r>
                        <a:rPr lang="fr-FR" sz="1050" dirty="0" smtClean="0"/>
                        <a:t>59 ans et 4 mois</a:t>
                      </a:r>
                      <a:endParaRPr lang="fr-FR" sz="1050" dirty="0"/>
                    </a:p>
                  </a:txBody>
                  <a:tcPr>
                    <a:solidFill>
                      <a:schemeClr val="accent1">
                        <a:lumMod val="20000"/>
                        <a:lumOff val="80000"/>
                      </a:schemeClr>
                    </a:solidFill>
                  </a:tcPr>
                </a:tc>
                <a:tc>
                  <a:txBody>
                    <a:bodyPr/>
                    <a:lstStyle/>
                    <a:p>
                      <a:pPr algn="ctr"/>
                      <a:r>
                        <a:rPr lang="fr-FR" sz="1050" dirty="0" smtClean="0"/>
                        <a:t>Avant 16 ans</a:t>
                      </a:r>
                      <a:endParaRPr lang="fr-FR" sz="1050" dirty="0"/>
                    </a:p>
                  </a:txBody>
                  <a:tcPr>
                    <a:solidFill>
                      <a:schemeClr val="accent1">
                        <a:lumMod val="20000"/>
                        <a:lumOff val="80000"/>
                      </a:schemeClr>
                    </a:solidFill>
                  </a:tcPr>
                </a:tc>
                <a:tc>
                  <a:txBody>
                    <a:bodyPr/>
                    <a:lstStyle/>
                    <a:p>
                      <a:pPr algn="ctr"/>
                      <a:r>
                        <a:rPr lang="fr-FR" sz="1050" dirty="0" smtClean="0"/>
                        <a:t>170</a:t>
                      </a:r>
                      <a:endParaRPr lang="fr-FR" sz="1050" dirty="0"/>
                    </a:p>
                  </a:txBody>
                  <a:tcPr>
                    <a:solidFill>
                      <a:schemeClr val="accent1">
                        <a:lumMod val="20000"/>
                        <a:lumOff val="80000"/>
                      </a:schemeClr>
                    </a:solidFill>
                  </a:tcPr>
                </a:tc>
              </a:tr>
              <a:tr h="123613">
                <a:tc vMerge="1">
                  <a:txBody>
                    <a:bodyPr/>
                    <a:lstStyle/>
                    <a:p>
                      <a:pPr algn="ctr"/>
                      <a:endParaRPr lang="fr-FR" sz="1050" dirty="0"/>
                    </a:p>
                  </a:txBody>
                  <a:tcPr>
                    <a:solidFill>
                      <a:schemeClr val="accent1">
                        <a:lumMod val="60000"/>
                        <a:lumOff val="40000"/>
                      </a:schemeClr>
                    </a:solidFill>
                  </a:tcPr>
                </a:tc>
                <a:tc>
                  <a:txBody>
                    <a:bodyPr/>
                    <a:lstStyle/>
                    <a:p>
                      <a:pPr algn="ctr"/>
                      <a:r>
                        <a:rPr lang="fr-FR" sz="1050" dirty="0" smtClean="0"/>
                        <a:t>60 ans</a:t>
                      </a:r>
                      <a:endParaRPr lang="fr-FR" sz="1050" dirty="0"/>
                    </a:p>
                  </a:txBody>
                  <a:tcPr>
                    <a:solidFill>
                      <a:schemeClr val="accent1">
                        <a:lumMod val="20000"/>
                        <a:lumOff val="80000"/>
                      </a:schemeClr>
                    </a:solidFill>
                  </a:tcPr>
                </a:tc>
                <a:tc>
                  <a:txBody>
                    <a:bodyPr/>
                    <a:lstStyle/>
                    <a:p>
                      <a:pPr algn="ctr"/>
                      <a:r>
                        <a:rPr lang="fr-FR" sz="1050" dirty="0" smtClean="0"/>
                        <a:t>Avant</a:t>
                      </a:r>
                      <a:r>
                        <a:rPr lang="fr-FR" sz="1050" baseline="0" dirty="0" smtClean="0"/>
                        <a:t>  20 ans</a:t>
                      </a:r>
                      <a:endParaRPr lang="fr-FR" sz="1050" dirty="0"/>
                    </a:p>
                  </a:txBody>
                  <a:tcPr>
                    <a:solidFill>
                      <a:schemeClr val="accent1">
                        <a:lumMod val="20000"/>
                        <a:lumOff val="80000"/>
                      </a:schemeClr>
                    </a:solidFill>
                  </a:tcPr>
                </a:tc>
                <a:tc>
                  <a:txBody>
                    <a:bodyPr/>
                    <a:lstStyle/>
                    <a:p>
                      <a:pPr algn="ctr"/>
                      <a:r>
                        <a:rPr lang="fr-FR" sz="1050" dirty="0" smtClean="0"/>
                        <a:t>166</a:t>
                      </a:r>
                      <a:endParaRPr lang="fr-FR" sz="1050" dirty="0"/>
                    </a:p>
                  </a:txBody>
                  <a:tcPr>
                    <a:solidFill>
                      <a:schemeClr val="accent1">
                        <a:lumMod val="20000"/>
                        <a:lumOff val="80000"/>
                      </a:schemeClr>
                    </a:solidFill>
                  </a:tcPr>
                </a:tc>
              </a:tr>
              <a:tr h="123613">
                <a:tc>
                  <a:txBody>
                    <a:bodyPr/>
                    <a:lstStyle/>
                    <a:p>
                      <a:pPr algn="ctr"/>
                      <a:r>
                        <a:rPr lang="fr-FR" sz="1050" b="0" dirty="0" smtClean="0"/>
                        <a:t>1955-1956-1957</a:t>
                      </a:r>
                      <a:endParaRPr lang="fr-FR" sz="1050" b="0" dirty="0"/>
                    </a:p>
                  </a:txBody>
                  <a:tcPr>
                    <a:solidFill>
                      <a:schemeClr val="accent1">
                        <a:lumMod val="40000"/>
                        <a:lumOff val="60000"/>
                      </a:schemeClr>
                    </a:solidFill>
                  </a:tcPr>
                </a:tc>
                <a:tc>
                  <a:txBody>
                    <a:bodyPr/>
                    <a:lstStyle/>
                    <a:p>
                      <a:pPr algn="ctr"/>
                      <a:r>
                        <a:rPr lang="fr-FR" sz="1050" b="0" dirty="0" smtClean="0"/>
                        <a:t>60 ans</a:t>
                      </a:r>
                      <a:endParaRPr lang="fr-FR" sz="1050" b="0" dirty="0"/>
                    </a:p>
                  </a:txBody>
                  <a:tcPr>
                    <a:solidFill>
                      <a:schemeClr val="accent1">
                        <a:lumMod val="40000"/>
                        <a:lumOff val="6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40000"/>
                        <a:lumOff val="60000"/>
                      </a:schemeClr>
                    </a:solidFill>
                  </a:tcPr>
                </a:tc>
                <a:tc>
                  <a:txBody>
                    <a:bodyPr/>
                    <a:lstStyle/>
                    <a:p>
                      <a:pPr algn="ctr"/>
                      <a:r>
                        <a:rPr lang="fr-FR" sz="1050" b="0" dirty="0" smtClean="0"/>
                        <a:t>166</a:t>
                      </a:r>
                      <a:endParaRPr lang="fr-FR" sz="1050" b="0" dirty="0"/>
                    </a:p>
                  </a:txBody>
                  <a:tcPr>
                    <a:solidFill>
                      <a:schemeClr val="accent1">
                        <a:lumMod val="40000"/>
                        <a:lumOff val="60000"/>
                      </a:schemeClr>
                    </a:solidFill>
                  </a:tcPr>
                </a:tc>
              </a:tr>
              <a:tr h="123613">
                <a:tc>
                  <a:txBody>
                    <a:bodyPr/>
                    <a:lstStyle/>
                    <a:p>
                      <a:pPr algn="ctr"/>
                      <a:r>
                        <a:rPr lang="fr-FR" sz="1050" b="0" dirty="0" smtClean="0"/>
                        <a:t>1958-1959-1960</a:t>
                      </a:r>
                      <a:endParaRPr lang="fr-FR" sz="1050" b="0" dirty="0"/>
                    </a:p>
                  </a:txBody>
                  <a:tcPr>
                    <a:solidFill>
                      <a:schemeClr val="accent1">
                        <a:lumMod val="20000"/>
                        <a:lumOff val="80000"/>
                      </a:schemeClr>
                    </a:solidFill>
                  </a:tcPr>
                </a:tc>
                <a:tc>
                  <a:txBody>
                    <a:bodyPr/>
                    <a:lstStyle/>
                    <a:p>
                      <a:pPr algn="ctr"/>
                      <a:r>
                        <a:rPr lang="fr-FR" sz="1050" b="0" dirty="0" smtClean="0"/>
                        <a:t>60 ans</a:t>
                      </a:r>
                      <a:endParaRPr lang="fr-FR" sz="1050" b="0" dirty="0"/>
                    </a:p>
                  </a:txBody>
                  <a:tcPr>
                    <a:solidFill>
                      <a:schemeClr val="accent1">
                        <a:lumMod val="20000"/>
                        <a:lumOff val="8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20000"/>
                        <a:lumOff val="80000"/>
                      </a:schemeClr>
                    </a:solidFill>
                  </a:tcPr>
                </a:tc>
                <a:tc>
                  <a:txBody>
                    <a:bodyPr/>
                    <a:lstStyle/>
                    <a:p>
                      <a:pPr algn="ctr"/>
                      <a:r>
                        <a:rPr lang="fr-FR" sz="1050" b="0" dirty="0" smtClean="0"/>
                        <a:t>167</a:t>
                      </a:r>
                      <a:endParaRPr lang="fr-FR" sz="1050" b="0" dirty="0"/>
                    </a:p>
                  </a:txBody>
                  <a:tcPr>
                    <a:solidFill>
                      <a:schemeClr val="accent1">
                        <a:lumMod val="20000"/>
                        <a:lumOff val="80000"/>
                      </a:schemeClr>
                    </a:solidFill>
                  </a:tcPr>
                </a:tc>
              </a:tr>
              <a:tr h="123613">
                <a:tc>
                  <a:txBody>
                    <a:bodyPr/>
                    <a:lstStyle/>
                    <a:p>
                      <a:pPr algn="ctr"/>
                      <a:r>
                        <a:rPr lang="fr-FR" sz="1050" b="0" dirty="0" smtClean="0"/>
                        <a:t>1961-1962-1963</a:t>
                      </a:r>
                      <a:endParaRPr lang="fr-FR" sz="1050" b="0" dirty="0"/>
                    </a:p>
                  </a:txBody>
                  <a:tcPr>
                    <a:solidFill>
                      <a:schemeClr val="accent1">
                        <a:lumMod val="40000"/>
                        <a:lumOff val="60000"/>
                      </a:schemeClr>
                    </a:solidFill>
                  </a:tcPr>
                </a:tc>
                <a:tc>
                  <a:txBody>
                    <a:bodyPr/>
                    <a:lstStyle/>
                    <a:p>
                      <a:pPr algn="ctr"/>
                      <a:r>
                        <a:rPr lang="fr-FR" sz="1050" b="0" dirty="0" smtClean="0"/>
                        <a:t>60 ans</a:t>
                      </a:r>
                      <a:endParaRPr lang="fr-FR" sz="1050" b="0" dirty="0"/>
                    </a:p>
                  </a:txBody>
                  <a:tcPr>
                    <a:solidFill>
                      <a:schemeClr val="accent1">
                        <a:lumMod val="40000"/>
                        <a:lumOff val="6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40000"/>
                        <a:lumOff val="60000"/>
                      </a:schemeClr>
                    </a:solidFill>
                  </a:tcPr>
                </a:tc>
                <a:tc>
                  <a:txBody>
                    <a:bodyPr/>
                    <a:lstStyle/>
                    <a:p>
                      <a:pPr algn="ctr"/>
                      <a:r>
                        <a:rPr lang="fr-FR" sz="1050" b="0" dirty="0" smtClean="0"/>
                        <a:t>168</a:t>
                      </a:r>
                      <a:endParaRPr lang="fr-FR" sz="1050" b="0" dirty="0"/>
                    </a:p>
                  </a:txBody>
                  <a:tcPr>
                    <a:solidFill>
                      <a:schemeClr val="accent1">
                        <a:lumMod val="40000"/>
                        <a:lumOff val="60000"/>
                      </a:schemeClr>
                    </a:solidFill>
                  </a:tcPr>
                </a:tc>
              </a:tr>
              <a:tr h="123613">
                <a:tc>
                  <a:txBody>
                    <a:bodyPr/>
                    <a:lstStyle/>
                    <a:p>
                      <a:pPr algn="ctr"/>
                      <a:r>
                        <a:rPr lang="fr-FR" sz="1050" b="0" dirty="0" smtClean="0"/>
                        <a:t>1964-1965-1966</a:t>
                      </a:r>
                      <a:endParaRPr lang="fr-FR" sz="1050" b="0" dirty="0"/>
                    </a:p>
                  </a:txBody>
                  <a:tcPr>
                    <a:solidFill>
                      <a:schemeClr val="accent1">
                        <a:lumMod val="20000"/>
                        <a:lumOff val="80000"/>
                      </a:schemeClr>
                    </a:solidFill>
                  </a:tcPr>
                </a:tc>
                <a:tc>
                  <a:txBody>
                    <a:bodyPr/>
                    <a:lstStyle/>
                    <a:p>
                      <a:pPr algn="ctr"/>
                      <a:r>
                        <a:rPr lang="fr-FR" sz="1050" b="0" dirty="0" smtClean="0"/>
                        <a:t>60 ans</a:t>
                      </a:r>
                      <a:endParaRPr lang="fr-FR" sz="1050" b="0" dirty="0"/>
                    </a:p>
                  </a:txBody>
                  <a:tcPr>
                    <a:solidFill>
                      <a:schemeClr val="accent1">
                        <a:lumMod val="20000"/>
                        <a:lumOff val="8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20000"/>
                        <a:lumOff val="80000"/>
                      </a:schemeClr>
                    </a:solidFill>
                  </a:tcPr>
                </a:tc>
                <a:tc>
                  <a:txBody>
                    <a:bodyPr/>
                    <a:lstStyle/>
                    <a:p>
                      <a:pPr algn="ctr"/>
                      <a:r>
                        <a:rPr lang="fr-FR" sz="1050" b="0" dirty="0" smtClean="0"/>
                        <a:t>169</a:t>
                      </a:r>
                      <a:endParaRPr lang="fr-FR" sz="1050" b="0" dirty="0"/>
                    </a:p>
                  </a:txBody>
                  <a:tcPr>
                    <a:solidFill>
                      <a:schemeClr val="accent1">
                        <a:lumMod val="20000"/>
                        <a:lumOff val="80000"/>
                      </a:schemeClr>
                    </a:solidFill>
                  </a:tcPr>
                </a:tc>
              </a:tr>
              <a:tr h="123613">
                <a:tc>
                  <a:txBody>
                    <a:bodyPr/>
                    <a:lstStyle/>
                    <a:p>
                      <a:pPr algn="ctr"/>
                      <a:r>
                        <a:rPr lang="fr-FR" sz="1050" b="0" dirty="0" smtClean="0"/>
                        <a:t>1967-1968-1969</a:t>
                      </a:r>
                      <a:endParaRPr lang="fr-FR" sz="1050" b="0" dirty="0"/>
                    </a:p>
                  </a:txBody>
                  <a:tcPr>
                    <a:solidFill>
                      <a:schemeClr val="accent1">
                        <a:lumMod val="40000"/>
                        <a:lumOff val="60000"/>
                      </a:schemeClr>
                    </a:solidFill>
                  </a:tcPr>
                </a:tc>
                <a:tc>
                  <a:txBody>
                    <a:bodyPr/>
                    <a:lstStyle/>
                    <a:p>
                      <a:pPr algn="ctr"/>
                      <a:r>
                        <a:rPr lang="fr-FR" sz="1050" b="0" dirty="0" smtClean="0"/>
                        <a:t>60 ans</a:t>
                      </a:r>
                      <a:endParaRPr lang="fr-FR" sz="1050" b="0" dirty="0"/>
                    </a:p>
                  </a:txBody>
                  <a:tcPr>
                    <a:solidFill>
                      <a:schemeClr val="accent1">
                        <a:lumMod val="40000"/>
                        <a:lumOff val="6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40000"/>
                        <a:lumOff val="60000"/>
                      </a:schemeClr>
                    </a:solidFill>
                  </a:tcPr>
                </a:tc>
                <a:tc>
                  <a:txBody>
                    <a:bodyPr/>
                    <a:lstStyle/>
                    <a:p>
                      <a:pPr algn="ctr"/>
                      <a:r>
                        <a:rPr lang="fr-FR" sz="1050" b="0" dirty="0" smtClean="0"/>
                        <a:t>170</a:t>
                      </a:r>
                      <a:endParaRPr lang="fr-FR" sz="1050" b="0" dirty="0"/>
                    </a:p>
                  </a:txBody>
                  <a:tcPr>
                    <a:solidFill>
                      <a:schemeClr val="accent1">
                        <a:lumMod val="40000"/>
                        <a:lumOff val="60000"/>
                      </a:schemeClr>
                    </a:solidFill>
                  </a:tcPr>
                </a:tc>
              </a:tr>
              <a:tr h="123613">
                <a:tc>
                  <a:txBody>
                    <a:bodyPr/>
                    <a:lstStyle/>
                    <a:p>
                      <a:pPr algn="ctr"/>
                      <a:r>
                        <a:rPr lang="fr-FR" sz="1050" b="0" dirty="0" smtClean="0"/>
                        <a:t>1970-1971-1972</a:t>
                      </a:r>
                      <a:endParaRPr lang="fr-FR" sz="1050" b="0" dirty="0"/>
                    </a:p>
                  </a:txBody>
                  <a:tcPr>
                    <a:solidFill>
                      <a:schemeClr val="accent1">
                        <a:lumMod val="20000"/>
                        <a:lumOff val="80000"/>
                      </a:schemeClr>
                    </a:solidFill>
                  </a:tcPr>
                </a:tc>
                <a:tc>
                  <a:txBody>
                    <a:bodyPr/>
                    <a:lstStyle/>
                    <a:p>
                      <a:pPr algn="ctr"/>
                      <a:r>
                        <a:rPr lang="fr-FR" sz="1050" b="0" dirty="0" smtClean="0"/>
                        <a:t>60 ans</a:t>
                      </a:r>
                      <a:endParaRPr lang="fr-FR" sz="1050" b="0" dirty="0"/>
                    </a:p>
                  </a:txBody>
                  <a:tcPr>
                    <a:solidFill>
                      <a:schemeClr val="accent1">
                        <a:lumMod val="20000"/>
                        <a:lumOff val="80000"/>
                      </a:schemeClr>
                    </a:solidFill>
                  </a:tcPr>
                </a:tc>
                <a:tc>
                  <a:txBody>
                    <a:bodyPr/>
                    <a:lstStyle/>
                    <a:p>
                      <a:pPr algn="ctr"/>
                      <a:r>
                        <a:rPr lang="fr-FR" sz="1050" b="0" dirty="0" smtClean="0"/>
                        <a:t>Avant</a:t>
                      </a:r>
                      <a:r>
                        <a:rPr lang="fr-FR" sz="1050" b="0" baseline="0" dirty="0" smtClean="0"/>
                        <a:t>  20 ans</a:t>
                      </a:r>
                      <a:endParaRPr lang="fr-FR" sz="1050" b="0" dirty="0"/>
                    </a:p>
                  </a:txBody>
                  <a:tcPr>
                    <a:solidFill>
                      <a:schemeClr val="accent1">
                        <a:lumMod val="20000"/>
                        <a:lumOff val="80000"/>
                      </a:schemeClr>
                    </a:solidFill>
                  </a:tcPr>
                </a:tc>
                <a:tc>
                  <a:txBody>
                    <a:bodyPr/>
                    <a:lstStyle/>
                    <a:p>
                      <a:pPr algn="ctr"/>
                      <a:r>
                        <a:rPr lang="fr-FR" sz="1050" b="0" dirty="0" smtClean="0"/>
                        <a:t>171</a:t>
                      </a:r>
                      <a:endParaRPr lang="fr-FR" sz="1050" b="0" dirty="0"/>
                    </a:p>
                  </a:txBody>
                  <a:tcPr>
                    <a:solidFill>
                      <a:schemeClr val="accent1">
                        <a:lumMod val="20000"/>
                        <a:lumOff val="80000"/>
                      </a:schemeClr>
                    </a:solidFill>
                  </a:tcPr>
                </a:tc>
              </a:tr>
            </a:tbl>
          </a:graphicData>
        </a:graphic>
      </p:graphicFrame>
      <p:sp>
        <p:nvSpPr>
          <p:cNvPr id="3" name="Rectangle 2"/>
          <p:cNvSpPr/>
          <p:nvPr/>
        </p:nvSpPr>
        <p:spPr>
          <a:xfrm>
            <a:off x="3052192" y="133334"/>
            <a:ext cx="3039615" cy="523220"/>
          </a:xfrm>
          <a:prstGeom prst="rect">
            <a:avLst/>
          </a:prstGeom>
        </p:spPr>
        <p:txBody>
          <a:bodyPr wrap="none">
            <a:spAutoFit/>
          </a:bodyPr>
          <a:lstStyle/>
          <a:p>
            <a:pPr lvl="0" algn="ctr"/>
            <a:r>
              <a:rPr lang="fr-FR" sz="2800" dirty="0">
                <a:solidFill>
                  <a:srgbClr val="CD1D2C"/>
                </a:solidFill>
                <a:latin typeface="Trebuchet MS" panose="020B0603020202020204" pitchFamily="34" charset="0"/>
              </a:rPr>
              <a:t>Carrières longues</a:t>
            </a:r>
          </a:p>
        </p:txBody>
      </p:sp>
    </p:spTree>
    <p:extLst>
      <p:ext uri="{BB962C8B-B14F-4D97-AF65-F5344CB8AC3E}">
        <p14:creationId xmlns:p14="http://schemas.microsoft.com/office/powerpoint/2010/main" val="777937156"/>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pPr lvl="0"/>
            <a:r>
              <a:rPr lang="fr-FR" sz="2800" dirty="0">
                <a:solidFill>
                  <a:srgbClr val="CD1D2C"/>
                </a:solidFill>
                <a:latin typeface="Trebuchet MS" panose="020B0603020202020204" pitchFamily="34" charset="0"/>
              </a:rPr>
              <a:t>Carrières longues</a:t>
            </a:r>
          </a:p>
        </p:txBody>
      </p:sp>
      <p:sp>
        <p:nvSpPr>
          <p:cNvPr id="3" name="Espace réservé du contenu 2"/>
          <p:cNvSpPr>
            <a:spLocks noGrp="1"/>
          </p:cNvSpPr>
          <p:nvPr>
            <p:ph sz="quarter" idx="1"/>
          </p:nvPr>
        </p:nvSpPr>
        <p:spPr>
          <a:xfrm>
            <a:off x="457200" y="1057275"/>
            <a:ext cx="7467600" cy="4873752"/>
          </a:xfrm>
        </p:spPr>
        <p:txBody>
          <a:bodyPr>
            <a:normAutofit/>
          </a:bodyPr>
          <a:lstStyle/>
          <a:p>
            <a:r>
              <a:rPr lang="fr-FR" sz="2000" dirty="0" smtClean="0"/>
              <a:t>Sur la plateforme CNRACL : automatisation </a:t>
            </a:r>
            <a:r>
              <a:rPr lang="fr-FR" sz="2000" dirty="0"/>
              <a:t>de l’étude du droit à pension pour départ anticipé « carrières longues » </a:t>
            </a:r>
            <a:endParaRPr lang="fr-FR" sz="2000" dirty="0" smtClean="0"/>
          </a:p>
          <a:p>
            <a:pPr lvl="1">
              <a:spcBef>
                <a:spcPts val="1200"/>
              </a:spcBef>
              <a:buFont typeface="Trebuchet MS" panose="020B0603020202020204" pitchFamily="34" charset="0"/>
              <a:buChar char="-"/>
            </a:pPr>
            <a:r>
              <a:rPr lang="fr-FR" sz="1500" dirty="0" smtClean="0"/>
              <a:t>Sur </a:t>
            </a:r>
            <a:r>
              <a:rPr lang="fr-FR" sz="1500" dirty="0"/>
              <a:t>la page « Résultats » dans motif de départ si l’agent remplit les conditions automatiquement est indiqué : « Carrière longue </a:t>
            </a:r>
            <a:r>
              <a:rPr lang="fr-FR" sz="1500" dirty="0" smtClean="0"/>
              <a:t>»</a:t>
            </a:r>
          </a:p>
          <a:p>
            <a:pPr lvl="1">
              <a:spcBef>
                <a:spcPts val="1200"/>
              </a:spcBef>
              <a:buFont typeface="Trebuchet MS" panose="020B0603020202020204" pitchFamily="34" charset="0"/>
              <a:buChar char="-"/>
            </a:pPr>
            <a:r>
              <a:rPr lang="fr-FR" sz="1600" dirty="0"/>
              <a:t>Affichage d’une nouvelle donnée : les Durées d’Assurance Cotisée</a:t>
            </a:r>
          </a:p>
          <a:p>
            <a:pPr lvl="1">
              <a:spcBef>
                <a:spcPts val="1200"/>
              </a:spcBef>
              <a:buFont typeface="Trebuchet MS" panose="020B0603020202020204" pitchFamily="34" charset="0"/>
              <a:buChar char="-"/>
            </a:pPr>
            <a:r>
              <a:rPr lang="fr-FR" sz="1500" dirty="0" smtClean="0"/>
              <a:t>Les </a:t>
            </a:r>
            <a:r>
              <a:rPr lang="fr-FR" sz="1500" dirty="0"/>
              <a:t>congés maladies doivent être saisis dans l’onglet « Carrière </a:t>
            </a:r>
            <a:r>
              <a:rPr lang="fr-FR" sz="1500" dirty="0" smtClean="0"/>
              <a:t>»</a:t>
            </a:r>
          </a:p>
          <a:p>
            <a:pPr lvl="1">
              <a:spcBef>
                <a:spcPts val="1200"/>
              </a:spcBef>
              <a:buFont typeface="Trebuchet MS" panose="020B0603020202020204" pitchFamily="34" charset="0"/>
              <a:buChar char="-"/>
            </a:pPr>
            <a:r>
              <a:rPr lang="fr-FR" sz="1500" dirty="0" smtClean="0"/>
              <a:t>Répondre « oui » à la question « souhaitez vous l’alimentation des autres Régimes » en simulation de calcul</a:t>
            </a:r>
          </a:p>
          <a:p>
            <a:pPr lvl="1">
              <a:spcBef>
                <a:spcPts val="1200"/>
              </a:spcBef>
              <a:buFont typeface="Trebuchet MS" panose="020B0603020202020204" pitchFamily="34" charset="0"/>
              <a:buChar char="-"/>
            </a:pPr>
            <a:r>
              <a:rPr lang="fr-FR" sz="1500" dirty="0" smtClean="0"/>
              <a:t>Sur </a:t>
            </a:r>
            <a:r>
              <a:rPr lang="fr-FR" sz="1500" dirty="0"/>
              <a:t>l’onglet « autre régimes » les trimestres activité maladie chômage </a:t>
            </a:r>
            <a:r>
              <a:rPr lang="fr-FR" sz="1500" dirty="0" smtClean="0"/>
              <a:t>alimentés par </a:t>
            </a:r>
            <a:r>
              <a:rPr lang="fr-FR" sz="1500" dirty="0"/>
              <a:t>la CNAVTS doivent être contrôlés et modifiés le cas </a:t>
            </a:r>
            <a:r>
              <a:rPr lang="fr-FR" sz="1500" dirty="0" smtClean="0"/>
              <a:t>échéant</a:t>
            </a:r>
          </a:p>
          <a:p>
            <a:pPr lvl="1">
              <a:spcBef>
                <a:spcPts val="1200"/>
              </a:spcBef>
              <a:buFont typeface="Trebuchet MS" panose="020B0603020202020204" pitchFamily="34" charset="0"/>
              <a:buChar char="-"/>
            </a:pPr>
            <a:r>
              <a:rPr lang="fr-FR" sz="1500" dirty="0" smtClean="0"/>
              <a:t>Règlementation </a:t>
            </a:r>
            <a:r>
              <a:rPr lang="fr-FR" sz="1500" dirty="0"/>
              <a:t>est identique dans tous les Régimes </a:t>
            </a:r>
          </a:p>
          <a:p>
            <a:pPr lvl="1">
              <a:spcBef>
                <a:spcPts val="1200"/>
              </a:spcBef>
              <a:buFont typeface="Trebuchet MS" panose="020B0603020202020204" pitchFamily="34" charset="0"/>
              <a:buChar char="-"/>
            </a:pPr>
            <a:r>
              <a:rPr lang="fr-FR" sz="1500" dirty="0" smtClean="0"/>
              <a:t>La </a:t>
            </a:r>
            <a:r>
              <a:rPr lang="fr-FR" sz="1500" dirty="0"/>
              <a:t>demande d’avis préalable n’est plus obligatoire mais conseillée </a:t>
            </a:r>
            <a:endParaRPr lang="fr-FR" sz="1500" dirty="0" smtClean="0"/>
          </a:p>
          <a:p>
            <a:pPr marL="171450" indent="-171450">
              <a:buFont typeface="Wingdings" panose="05000000000000000000" pitchFamily="2" charset="2"/>
              <a:buChar char="Ø"/>
            </a:pPr>
            <a:endParaRPr lang="fr-FR" dirty="0">
              <a:latin typeface="Trebuchet MS" panose="020B0603020202020204" pitchFamily="34" charset="0"/>
            </a:endParaRPr>
          </a:p>
          <a:p>
            <a:endParaRPr lang="fr-FR"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75</a:t>
            </a:fld>
            <a:endParaRPr lang="fr-FR"/>
          </a:p>
        </p:txBody>
      </p:sp>
    </p:spTree>
    <p:extLst>
      <p:ext uri="{BB962C8B-B14F-4D97-AF65-F5344CB8AC3E}">
        <p14:creationId xmlns:p14="http://schemas.microsoft.com/office/powerpoint/2010/main" val="24960794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70960" y="716437"/>
            <a:ext cx="7795968" cy="4955203"/>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Invalidité</a:t>
            </a:r>
          </a:p>
          <a:p>
            <a:endParaRPr lang="fr-FR" sz="1000" dirty="0">
              <a:latin typeface="Trebuchet MS" panose="020B0603020202020204" pitchFamily="34" charset="0"/>
            </a:endParaRPr>
          </a:p>
          <a:p>
            <a:pPr marL="285750" lvl="1" indent="-285750">
              <a:lnSpc>
                <a:spcPct val="200000"/>
              </a:lnSpc>
              <a:buFont typeface="Arial" panose="020B0604020202020204" pitchFamily="34" charset="0"/>
              <a:buChar char="•"/>
            </a:pPr>
            <a:r>
              <a:rPr lang="fr-FR" dirty="0">
                <a:latin typeface="Trebuchet MS" panose="020B0603020202020204" pitchFamily="34" charset="0"/>
              </a:rPr>
              <a:t>Conditions :</a:t>
            </a:r>
          </a:p>
          <a:p>
            <a:pPr marL="742950" lvl="1" indent="-285750">
              <a:buFont typeface="Wingdings" panose="05000000000000000000" pitchFamily="2" charset="2"/>
              <a:buChar char="§"/>
            </a:pPr>
            <a:endParaRPr lang="fr-FR" sz="700" dirty="0">
              <a:latin typeface="Trebuchet MS" panose="020B0603020202020204" pitchFamily="34" charset="0"/>
            </a:endParaRPr>
          </a:p>
          <a:p>
            <a:pPr marL="1200150" lvl="2" indent="-285750">
              <a:buFont typeface="Wingdings" panose="05000000000000000000" pitchFamily="2" charset="2"/>
              <a:buChar char="Ø"/>
            </a:pPr>
            <a:r>
              <a:rPr lang="fr-FR" sz="1600" dirty="0" smtClean="0">
                <a:latin typeface="Trebuchet MS" panose="020B0603020202020204" pitchFamily="34" charset="0"/>
              </a:rPr>
              <a:t>Titulaire</a:t>
            </a:r>
            <a:endParaRPr lang="fr-FR" sz="1600" dirty="0">
              <a:latin typeface="Trebuchet MS" panose="020B0603020202020204" pitchFamily="34" charset="0"/>
            </a:endParaRPr>
          </a:p>
          <a:p>
            <a:pPr marL="1200150" lvl="2" indent="-285750">
              <a:lnSpc>
                <a:spcPct val="150000"/>
              </a:lnSpc>
              <a:buFont typeface="Wingdings" panose="05000000000000000000" pitchFamily="2" charset="2"/>
              <a:buChar char="Ø"/>
            </a:pPr>
            <a:r>
              <a:rPr lang="fr-FR" sz="1600" dirty="0" smtClean="0">
                <a:latin typeface="Trebuchet MS" panose="020B0603020202020204" pitchFamily="34" charset="0"/>
              </a:rPr>
              <a:t>Inaptitude </a:t>
            </a:r>
            <a:r>
              <a:rPr lang="fr-FR" sz="1600" dirty="0">
                <a:latin typeface="Trebuchet MS" panose="020B0603020202020204" pitchFamily="34" charset="0"/>
              </a:rPr>
              <a:t>définitive et absolue à toutes </a:t>
            </a:r>
            <a:r>
              <a:rPr lang="fr-FR" sz="1600" dirty="0" smtClean="0">
                <a:latin typeface="Trebuchet MS" panose="020B0603020202020204" pitchFamily="34" charset="0"/>
              </a:rPr>
              <a:t>fonctions</a:t>
            </a:r>
          </a:p>
          <a:p>
            <a:pPr lvl="2">
              <a:lnSpc>
                <a:spcPct val="150000"/>
              </a:lnSpc>
            </a:pPr>
            <a:r>
              <a:rPr lang="fr-FR" sz="1600" b="1" dirty="0" smtClean="0">
                <a:latin typeface="Trebuchet MS" panose="020B0603020202020204" pitchFamily="34" charset="0"/>
              </a:rPr>
              <a:t>ou</a:t>
            </a:r>
          </a:p>
          <a:p>
            <a:pPr marL="1200150" lvl="2" indent="-285750" algn="just">
              <a:buFont typeface="Wingdings" panose="05000000000000000000" pitchFamily="2" charset="2"/>
              <a:buChar char="Ø"/>
            </a:pPr>
            <a:r>
              <a:rPr lang="fr-FR" sz="1600" dirty="0" smtClean="0">
                <a:latin typeface="Trebuchet MS" panose="020B0603020202020204" pitchFamily="34" charset="0"/>
              </a:rPr>
              <a:t>Inaptitude </a:t>
            </a:r>
            <a:r>
              <a:rPr lang="fr-FR" sz="1600" dirty="0">
                <a:latin typeface="Trebuchet MS" panose="020B0603020202020204" pitchFamily="34" charset="0"/>
              </a:rPr>
              <a:t>définitive et absolue à ses fonctions + impossibilité au </a:t>
            </a:r>
            <a:r>
              <a:rPr lang="fr-FR" sz="1600" dirty="0" smtClean="0">
                <a:latin typeface="Trebuchet MS" panose="020B0603020202020204" pitchFamily="34" charset="0"/>
              </a:rPr>
              <a:t>reclassement</a:t>
            </a:r>
            <a:endParaRPr lang="fr-FR" sz="1600" dirty="0">
              <a:latin typeface="Trebuchet MS" panose="020B0603020202020204" pitchFamily="34" charset="0"/>
            </a:endParaRPr>
          </a:p>
          <a:p>
            <a:pPr marL="1200150" lvl="2" indent="-285750" algn="just">
              <a:buFont typeface="Wingdings" panose="05000000000000000000" pitchFamily="2" charset="2"/>
              <a:buChar char="Ø"/>
            </a:pPr>
            <a:r>
              <a:rPr lang="fr-FR" sz="1600" dirty="0" smtClean="0">
                <a:latin typeface="Trebuchet MS" panose="020B0603020202020204" pitchFamily="34" charset="0"/>
              </a:rPr>
              <a:t>Infirmité </a:t>
            </a:r>
            <a:r>
              <a:rPr lang="fr-FR" sz="1600" dirty="0">
                <a:latin typeface="Trebuchet MS" panose="020B0603020202020204" pitchFamily="34" charset="0"/>
              </a:rPr>
              <a:t>contractée ou aggravée pendant une période valable pour la retraite</a:t>
            </a:r>
          </a:p>
          <a:p>
            <a:pPr marL="1200150" lvl="2" indent="-285750">
              <a:buFont typeface="Wingdings" panose="05000000000000000000" pitchFamily="2" charset="2"/>
              <a:buChar char="Ø"/>
            </a:pPr>
            <a:r>
              <a:rPr lang="fr-FR" sz="1600" dirty="0" smtClean="0">
                <a:latin typeface="Trebuchet MS" panose="020B0603020202020204" pitchFamily="34" charset="0"/>
              </a:rPr>
              <a:t>Avoir </a:t>
            </a:r>
            <a:r>
              <a:rPr lang="fr-FR" sz="1600" dirty="0">
                <a:latin typeface="Trebuchet MS" panose="020B0603020202020204" pitchFamily="34" charset="0"/>
              </a:rPr>
              <a:t>bénéficié de congés maladies</a:t>
            </a:r>
          </a:p>
          <a:p>
            <a:pPr marL="285750" lvl="1" indent="-285750">
              <a:lnSpc>
                <a:spcPct val="200000"/>
              </a:lnSpc>
              <a:buFont typeface="Arial" panose="020B0604020202020204" pitchFamily="34" charset="0"/>
              <a:buChar char="•"/>
            </a:pPr>
            <a:r>
              <a:rPr lang="fr-FR" dirty="0" smtClean="0">
                <a:latin typeface="Trebuchet MS" panose="020B0603020202020204" pitchFamily="34" charset="0"/>
              </a:rPr>
              <a:t>Particularités </a:t>
            </a:r>
            <a:r>
              <a:rPr lang="fr-FR" dirty="0">
                <a:latin typeface="Trebuchet MS" panose="020B0603020202020204" pitchFamily="34" charset="0"/>
              </a:rPr>
              <a:t>:</a:t>
            </a:r>
          </a:p>
          <a:p>
            <a:pPr marL="742950" lvl="1" indent="-285750">
              <a:buFont typeface="Wingdings" panose="05000000000000000000" pitchFamily="2" charset="2"/>
              <a:buChar char="§"/>
            </a:pPr>
            <a:endParaRPr lang="fr-FR" sz="700" dirty="0">
              <a:latin typeface="Trebuchet MS" panose="020B0603020202020204" pitchFamily="34" charset="0"/>
            </a:endParaRPr>
          </a:p>
          <a:p>
            <a:pPr marL="1200150" lvl="2" indent="-285750">
              <a:buFont typeface="Wingdings" panose="05000000000000000000" pitchFamily="2" charset="2"/>
              <a:buChar char="Ø"/>
            </a:pPr>
            <a:r>
              <a:rPr lang="fr-FR" sz="1600" dirty="0" smtClean="0">
                <a:latin typeface="Trebuchet MS" panose="020B0603020202020204" pitchFamily="34" charset="0"/>
              </a:rPr>
              <a:t>Pas </a:t>
            </a:r>
            <a:r>
              <a:rPr lang="fr-FR" sz="1600" dirty="0">
                <a:latin typeface="Trebuchet MS" panose="020B0603020202020204" pitchFamily="34" charset="0"/>
              </a:rPr>
              <a:t>de condition d'âge</a:t>
            </a:r>
          </a:p>
          <a:p>
            <a:pPr marL="1200150" lvl="2" indent="-285750">
              <a:buFont typeface="Wingdings" panose="05000000000000000000" pitchFamily="2" charset="2"/>
              <a:buChar char="Ø"/>
            </a:pPr>
            <a:r>
              <a:rPr lang="fr-FR" sz="1600" dirty="0" smtClean="0">
                <a:latin typeface="Trebuchet MS" panose="020B0603020202020204" pitchFamily="34" charset="0"/>
              </a:rPr>
              <a:t>Pas </a:t>
            </a:r>
            <a:r>
              <a:rPr lang="fr-FR" sz="1600" dirty="0">
                <a:latin typeface="Trebuchet MS" panose="020B0603020202020204" pitchFamily="34" charset="0"/>
              </a:rPr>
              <a:t>de condition de durée de services</a:t>
            </a:r>
          </a:p>
          <a:p>
            <a:pPr marL="1200150" lvl="2" indent="-285750">
              <a:buFont typeface="Wingdings" panose="05000000000000000000" pitchFamily="2" charset="2"/>
              <a:buChar char="Ø"/>
            </a:pPr>
            <a:r>
              <a:rPr lang="fr-FR" sz="1600" dirty="0" smtClean="0">
                <a:latin typeface="Trebuchet MS" panose="020B0603020202020204" pitchFamily="34" charset="0"/>
              </a:rPr>
              <a:t>Pension </a:t>
            </a:r>
            <a:r>
              <a:rPr lang="fr-FR" sz="1600" dirty="0">
                <a:latin typeface="Trebuchet MS" panose="020B0603020202020204" pitchFamily="34" charset="0"/>
              </a:rPr>
              <a:t>attribuée à titre définitif et non révisable</a:t>
            </a:r>
          </a:p>
        </p:txBody>
      </p:sp>
    </p:spTree>
    <p:extLst>
      <p:ext uri="{BB962C8B-B14F-4D97-AF65-F5344CB8AC3E}">
        <p14:creationId xmlns:p14="http://schemas.microsoft.com/office/powerpoint/2010/main" val="2245230894"/>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457256" cy="634082"/>
          </a:xfrm>
        </p:spPr>
        <p:txBody>
          <a:bodyPr/>
          <a:lstStyle/>
          <a:p>
            <a:r>
              <a:rPr lang="fr-FR" sz="2800" dirty="0" smtClean="0">
                <a:solidFill>
                  <a:srgbClr val="CD1D2C"/>
                </a:solidFill>
                <a:latin typeface="Trebuchet MS" panose="020B0603020202020204" pitchFamily="34" charset="0"/>
              </a:rPr>
              <a:t>Invalidité</a:t>
            </a:r>
            <a:br>
              <a:rPr lang="fr-FR" sz="2800" dirty="0" smtClean="0">
                <a:solidFill>
                  <a:srgbClr val="CD1D2C"/>
                </a:solidFill>
                <a:latin typeface="Trebuchet MS" panose="020B0603020202020204" pitchFamily="34" charset="0"/>
              </a:rPr>
            </a:br>
            <a:endParaRPr lang="fr-FR" sz="2800" dirty="0">
              <a:solidFill>
                <a:srgbClr val="CD1D2C"/>
              </a:solidFill>
              <a:latin typeface="PMingLiU-ExtB" panose="02020500000000000000" pitchFamily="18" charset="-120"/>
              <a:ea typeface="PMingLiU-ExtB" panose="02020500000000000000" pitchFamily="18" charset="-120"/>
              <a:cs typeface="+mn-cs"/>
            </a:endParaRPr>
          </a:p>
        </p:txBody>
      </p:sp>
      <p:sp>
        <p:nvSpPr>
          <p:cNvPr id="3" name="Espace réservé du contenu 2"/>
          <p:cNvSpPr>
            <a:spLocks noGrp="1"/>
          </p:cNvSpPr>
          <p:nvPr>
            <p:ph sz="quarter" idx="1"/>
          </p:nvPr>
        </p:nvSpPr>
        <p:spPr>
          <a:xfrm>
            <a:off x="457200" y="980728"/>
            <a:ext cx="7467600" cy="5493224"/>
          </a:xfrm>
        </p:spPr>
        <p:txBody>
          <a:bodyPr>
            <a:normAutofit/>
          </a:bodyPr>
          <a:lstStyle/>
          <a:p>
            <a:r>
              <a:rPr lang="fr-FR" sz="1600" dirty="0"/>
              <a:t>L’agent doit </a:t>
            </a:r>
            <a:r>
              <a:rPr lang="fr-FR" sz="1600" dirty="0" smtClean="0"/>
              <a:t>avoir bénéficié </a:t>
            </a:r>
            <a:r>
              <a:rPr lang="fr-FR" sz="1600" dirty="0"/>
              <a:t>d’arrêt </a:t>
            </a:r>
            <a:r>
              <a:rPr lang="fr-FR" sz="1600" dirty="0" smtClean="0"/>
              <a:t>:</a:t>
            </a:r>
          </a:p>
          <a:p>
            <a:endParaRPr lang="fr-FR" sz="1600" dirty="0"/>
          </a:p>
          <a:p>
            <a:pPr marL="685800" lvl="1">
              <a:buFontTx/>
              <a:buChar char="-"/>
            </a:pPr>
            <a:r>
              <a:rPr lang="fr-FR" sz="1400" dirty="0"/>
              <a:t>De congé de maladie ordinaire (3 mois PT et 9 mois à ½ T)</a:t>
            </a:r>
          </a:p>
          <a:p>
            <a:pPr marL="685800" lvl="1">
              <a:buFontTx/>
              <a:buChar char="-"/>
            </a:pPr>
            <a:r>
              <a:rPr lang="fr-FR" sz="1400" dirty="0"/>
              <a:t>De congé de longue maladie (1 an PT et 2 ans à ½ T)</a:t>
            </a:r>
          </a:p>
          <a:p>
            <a:pPr marL="685800" lvl="1">
              <a:buFontTx/>
              <a:buChar char="-"/>
            </a:pPr>
            <a:r>
              <a:rPr lang="fr-FR" sz="1400" dirty="0"/>
              <a:t>De congé de longue durée (3 ans PT et 2 ans à ½ T)</a:t>
            </a:r>
          </a:p>
          <a:p>
            <a:pPr marL="685800" lvl="1">
              <a:buFontTx/>
              <a:buChar char="-"/>
            </a:pPr>
            <a:r>
              <a:rPr lang="fr-FR" sz="1400" dirty="0"/>
              <a:t>De congé pour accident de service</a:t>
            </a:r>
          </a:p>
          <a:p>
            <a:pPr marL="685800" lvl="1">
              <a:buFontTx/>
              <a:buChar char="-"/>
            </a:pPr>
            <a:r>
              <a:rPr lang="fr-FR" sz="1400" dirty="0"/>
              <a:t>De congé pour maladie professionnelle</a:t>
            </a:r>
          </a:p>
          <a:p>
            <a:pPr marL="685800" lvl="1">
              <a:buFontTx/>
              <a:buChar char="-"/>
            </a:pPr>
            <a:r>
              <a:rPr lang="fr-FR" sz="1400" dirty="0"/>
              <a:t>De disponibilité d’office pour maladie</a:t>
            </a:r>
          </a:p>
          <a:p>
            <a:pPr marL="285750" indent="-285750">
              <a:buFontTx/>
              <a:buChar char="-"/>
            </a:pPr>
            <a:endParaRPr lang="fr-FR" sz="1800" dirty="0"/>
          </a:p>
          <a:p>
            <a:r>
              <a:rPr lang="fr-FR" sz="1600" dirty="0"/>
              <a:t>Si l’agent est reconnu inapte à SES fonctions, inviter l’agent à formuler une demande de reclassement avant la procédure de retraite pour invalidité.</a:t>
            </a:r>
          </a:p>
          <a:p>
            <a:endParaRPr lang="fr-FR" sz="1800" dirty="0"/>
          </a:p>
          <a:p>
            <a:pPr marL="0" indent="0" algn="just">
              <a:buNone/>
            </a:pPr>
            <a:endParaRPr lang="fr-FR" sz="1800"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77</a:t>
            </a:fld>
            <a:endParaRPr lang="fr-FR"/>
          </a:p>
        </p:txBody>
      </p:sp>
    </p:spTree>
    <p:extLst>
      <p:ext uri="{BB962C8B-B14F-4D97-AF65-F5344CB8AC3E}">
        <p14:creationId xmlns:p14="http://schemas.microsoft.com/office/powerpoint/2010/main" val="10850690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06666" y="244950"/>
            <a:ext cx="7978254" cy="5186035"/>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Invalidité</a:t>
            </a:r>
          </a:p>
          <a:p>
            <a:pPr marL="285750" lvl="1" indent="-285750">
              <a:lnSpc>
                <a:spcPct val="200000"/>
              </a:lnSpc>
              <a:buFont typeface="Arial" panose="020B0604020202020204" pitchFamily="34" charset="0"/>
              <a:buChar char="•"/>
            </a:pPr>
            <a:r>
              <a:rPr lang="fr-FR" dirty="0" smtClean="0">
                <a:latin typeface="Trebuchet MS" panose="020B0603020202020204" pitchFamily="34" charset="0"/>
              </a:rPr>
              <a:t>Procédure :</a:t>
            </a:r>
            <a:endParaRPr lang="fr-FR" sz="700" dirty="0">
              <a:latin typeface="Trebuchet MS" panose="020B0603020202020204" pitchFamily="34" charset="0"/>
            </a:endParaRPr>
          </a:p>
          <a:p>
            <a:pPr marL="742950" lvl="1" indent="-285750">
              <a:buFont typeface="Wingdings" panose="05000000000000000000" pitchFamily="2" charset="2"/>
              <a:buChar char="Ø"/>
            </a:pPr>
            <a:r>
              <a:rPr lang="fr-FR" sz="1400" dirty="0" smtClean="0">
                <a:latin typeface="Trebuchet MS" panose="020B0603020202020204" pitchFamily="34" charset="0"/>
              </a:rPr>
              <a:t>Lorsque le Comité médical a statué sur l’inaptitude totale et définitive à toute fonction </a:t>
            </a:r>
          </a:p>
          <a:p>
            <a:pPr lvl="1"/>
            <a:r>
              <a:rPr lang="fr-FR" sz="1400" dirty="0" smtClean="0">
                <a:latin typeface="Trebuchet MS" panose="020B0603020202020204" pitchFamily="34" charset="0"/>
              </a:rPr>
              <a:t>ou</a:t>
            </a:r>
            <a:endParaRPr lang="fr-FR" sz="1400" dirty="0">
              <a:latin typeface="Trebuchet MS" panose="020B0603020202020204" pitchFamily="34" charset="0"/>
            </a:endParaRPr>
          </a:p>
          <a:p>
            <a:pPr marL="742950" lvl="1" indent="-285750" algn="just">
              <a:spcAft>
                <a:spcPts val="1200"/>
              </a:spcAft>
              <a:buFont typeface="Wingdings" panose="05000000000000000000" pitchFamily="2" charset="2"/>
              <a:buChar char="Ø"/>
            </a:pPr>
            <a:r>
              <a:rPr lang="fr-FR" sz="1400" dirty="0">
                <a:latin typeface="Trebuchet MS" panose="020B0603020202020204" pitchFamily="34" charset="0"/>
              </a:rPr>
              <a:t>Si Inaptitude définitive et absolue à ses fonctions + impossibilité au </a:t>
            </a:r>
            <a:r>
              <a:rPr lang="fr-FR" sz="1400" dirty="0" smtClean="0">
                <a:latin typeface="Trebuchet MS" panose="020B0603020202020204" pitchFamily="34" charset="0"/>
              </a:rPr>
              <a:t>reclassement (joindre l’attestation de non reclassement)</a:t>
            </a:r>
            <a:endParaRPr lang="fr-FR" sz="1400" dirty="0">
              <a:latin typeface="Trebuchet MS" panose="020B0603020202020204" pitchFamily="34" charset="0"/>
            </a:endParaRPr>
          </a:p>
          <a:p>
            <a:pPr marL="742950" lvl="1" indent="-285750">
              <a:spcAft>
                <a:spcPts val="1200"/>
              </a:spcAft>
              <a:buFont typeface="Wingdings" panose="05000000000000000000" pitchFamily="2" charset="2"/>
              <a:buChar char="Ø"/>
            </a:pPr>
            <a:r>
              <a:rPr lang="fr-FR" sz="1400" dirty="0" smtClean="0">
                <a:latin typeface="Trebuchet MS" panose="020B0603020202020204" pitchFamily="34" charset="0"/>
              </a:rPr>
              <a:t>Expertise médicale rédigée par un médecin agréé sur le rapport d’expertise médicale AF3</a:t>
            </a:r>
          </a:p>
          <a:p>
            <a:pPr marL="742950" lvl="1" indent="-285750">
              <a:lnSpc>
                <a:spcPct val="150000"/>
              </a:lnSpc>
              <a:spcAft>
                <a:spcPts val="1200"/>
              </a:spcAft>
              <a:buFont typeface="Wingdings" panose="05000000000000000000" pitchFamily="2" charset="2"/>
              <a:buChar char="Ø"/>
            </a:pPr>
            <a:r>
              <a:rPr lang="fr-FR" sz="1400" dirty="0" smtClean="0">
                <a:latin typeface="Trebuchet MS" panose="020B0603020202020204" pitchFamily="34" charset="0"/>
              </a:rPr>
              <a:t>Saisir la Commission de Réforme pour l’invalidité</a:t>
            </a:r>
          </a:p>
          <a:p>
            <a:pPr marL="742950" lvl="1" indent="-285750">
              <a:spcAft>
                <a:spcPts val="1200"/>
              </a:spcAft>
              <a:buFont typeface="Wingdings" panose="05000000000000000000" pitchFamily="2" charset="2"/>
              <a:buChar char="Ø"/>
            </a:pPr>
            <a:r>
              <a:rPr lang="fr-FR" sz="1400" dirty="0" smtClean="0">
                <a:latin typeface="Trebuchet MS" panose="020B0603020202020204" pitchFamily="34" charset="0"/>
              </a:rPr>
              <a:t>Demander le dossier sur la plateforme CNRACL , type de dossier « invalidité ». Indiquer la date du lendemain de la Commission de Réforme en date de radiation des cadres. </a:t>
            </a:r>
            <a:endParaRPr lang="fr-FR" sz="1400" dirty="0">
              <a:latin typeface="Trebuchet MS" panose="020B0603020202020204" pitchFamily="34" charset="0"/>
            </a:endParaRPr>
          </a:p>
          <a:p>
            <a:pPr marL="742950" lvl="1" indent="-285750">
              <a:spcAft>
                <a:spcPts val="1200"/>
              </a:spcAft>
              <a:buFont typeface="Wingdings" panose="05000000000000000000" pitchFamily="2" charset="2"/>
              <a:buChar char="Ø"/>
            </a:pPr>
            <a:r>
              <a:rPr lang="fr-FR" sz="1400" dirty="0" smtClean="0">
                <a:latin typeface="Trebuchet MS" panose="020B0603020202020204" pitchFamily="34" charset="0"/>
              </a:rPr>
              <a:t>Pendant la période d’instruction du dossier par la CNRACL, </a:t>
            </a:r>
            <a:r>
              <a:rPr lang="fr-FR" sz="1400" b="1" dirty="0" smtClean="0">
                <a:latin typeface="Trebuchet MS" panose="020B0603020202020204" pitchFamily="34" charset="0"/>
              </a:rPr>
              <a:t>l’agent n’est pas radié des cadres </a:t>
            </a:r>
            <a:r>
              <a:rPr lang="fr-FR" sz="1400" dirty="0" smtClean="0">
                <a:latin typeface="Trebuchet MS" panose="020B0603020202020204" pitchFamily="34" charset="0"/>
              </a:rPr>
              <a:t>, il continue à percevoir le demi-traitement </a:t>
            </a:r>
            <a:r>
              <a:rPr lang="fr-FR" sz="1000" dirty="0" smtClean="0">
                <a:latin typeface="Trebuchet MS" panose="020B0603020202020204" pitchFamily="34" charset="0"/>
              </a:rPr>
              <a:t>(article 37 du </a:t>
            </a:r>
            <a:r>
              <a:rPr lang="fr-FR" sz="1000" dirty="0" err="1" smtClean="0">
                <a:latin typeface="Trebuchet MS" panose="020B0603020202020204" pitchFamily="34" charset="0"/>
              </a:rPr>
              <a:t>decret</a:t>
            </a:r>
            <a:r>
              <a:rPr lang="fr-FR" sz="1000" dirty="0" smtClean="0">
                <a:latin typeface="Trebuchet MS" panose="020B0603020202020204" pitchFamily="34" charset="0"/>
              </a:rPr>
              <a:t> n)87-602 du 30/07/1987). </a:t>
            </a:r>
            <a:r>
              <a:rPr lang="fr-FR" sz="1400" dirty="0" smtClean="0">
                <a:latin typeface="Trebuchet MS" panose="020B0603020202020204" pitchFamily="34" charset="0"/>
              </a:rPr>
              <a:t>Prendre un arrêté de maintien de ½ traitement dans l’attente de l’avis de la CNRACL.</a:t>
            </a:r>
          </a:p>
          <a:p>
            <a:pPr marL="742950" lvl="1" indent="-285750">
              <a:spcAft>
                <a:spcPts val="1200"/>
              </a:spcAft>
              <a:buFont typeface="Wingdings" panose="05000000000000000000" pitchFamily="2" charset="2"/>
              <a:buChar char="Ø"/>
            </a:pPr>
            <a:r>
              <a:rPr lang="fr-FR" sz="1400" dirty="0" smtClean="0">
                <a:latin typeface="Trebuchet MS" panose="020B0603020202020204" pitchFamily="34" charset="0"/>
              </a:rPr>
              <a:t>Lorsque la CNRACL transmet l’avis favorable, l’employeur rédige l’arrêté portant admission à la retraite et l’envoie à la CNRACL pour la mise en paiement de la pension (+copie au CDG). </a:t>
            </a:r>
            <a:endParaRPr lang="fr-FR" sz="1400" dirty="0">
              <a:latin typeface="Trebuchet MS" panose="020B0603020202020204" pitchFamily="34" charset="0"/>
            </a:endParaRPr>
          </a:p>
        </p:txBody>
      </p:sp>
    </p:spTree>
    <p:extLst>
      <p:ext uri="{BB962C8B-B14F-4D97-AF65-F5344CB8AC3E}">
        <p14:creationId xmlns:p14="http://schemas.microsoft.com/office/powerpoint/2010/main" val="192289195"/>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457256" cy="634082"/>
          </a:xfrm>
        </p:spPr>
        <p:txBody>
          <a:bodyPr/>
          <a:lstStyle/>
          <a:p>
            <a:pPr lvl="0">
              <a:spcBef>
                <a:spcPts val="0"/>
              </a:spcBef>
            </a:pPr>
            <a:r>
              <a:rPr lang="fr-FR" sz="2800" dirty="0" smtClean="0">
                <a:solidFill>
                  <a:srgbClr val="CD1D2C"/>
                </a:solidFill>
                <a:latin typeface="Trebuchet MS" panose="020B0603020202020204" pitchFamily="34" charset="0"/>
                <a:ea typeface="+mn-ea"/>
                <a:cs typeface="+mn-cs"/>
              </a:rPr>
              <a:t>Invalidité</a:t>
            </a:r>
            <a:endParaRPr lang="fr-FR" sz="2800" dirty="0">
              <a:solidFill>
                <a:srgbClr val="CD1D2C"/>
              </a:solidFill>
              <a:latin typeface="Trebuchet MS" panose="020B0603020202020204" pitchFamily="34" charset="0"/>
              <a:ea typeface="+mn-ea"/>
              <a:cs typeface="+mn-cs"/>
            </a:endParaRPr>
          </a:p>
        </p:txBody>
      </p:sp>
      <p:sp>
        <p:nvSpPr>
          <p:cNvPr id="3" name="Espace réservé du contenu 2"/>
          <p:cNvSpPr>
            <a:spLocks noGrp="1"/>
          </p:cNvSpPr>
          <p:nvPr>
            <p:ph sz="quarter" idx="1"/>
          </p:nvPr>
        </p:nvSpPr>
        <p:spPr>
          <a:xfrm>
            <a:off x="457200" y="980728"/>
            <a:ext cx="7467600" cy="5493224"/>
          </a:xfrm>
        </p:spPr>
        <p:txBody>
          <a:bodyPr>
            <a:normAutofit fontScale="92500" lnSpcReduction="20000"/>
          </a:bodyPr>
          <a:lstStyle/>
          <a:p>
            <a:r>
              <a:rPr lang="fr-FR" sz="1800" u="sng" dirty="0"/>
              <a:t>Radiation des cadres </a:t>
            </a:r>
            <a:r>
              <a:rPr lang="fr-FR" sz="1800" dirty="0"/>
              <a:t>:</a:t>
            </a:r>
          </a:p>
          <a:p>
            <a:pPr marL="685800" lvl="1">
              <a:buFontTx/>
              <a:buChar char="-"/>
            </a:pPr>
            <a:r>
              <a:rPr lang="fr-FR" sz="1700" dirty="0"/>
              <a:t>Soit d’office à la limite d’âge, ou à l’épuisement des congés statutaires ou lorsque le caractère définitif et stabilisé est établi pour l’accident de service ou la maladie professionnelle</a:t>
            </a:r>
          </a:p>
          <a:p>
            <a:pPr marL="685800" lvl="1">
              <a:buFontTx/>
              <a:buChar char="-"/>
            </a:pPr>
            <a:r>
              <a:rPr lang="fr-FR" sz="1700" dirty="0"/>
              <a:t>Sur demande de l’agent dans les autres cas (courrier de l’intéressé).</a:t>
            </a:r>
          </a:p>
          <a:p>
            <a:pPr lvl="1"/>
            <a:endParaRPr lang="fr-FR" sz="1700" dirty="0"/>
          </a:p>
          <a:p>
            <a:r>
              <a:rPr lang="fr-FR" sz="1800" u="sng" dirty="0"/>
              <a:t>Procédure</a:t>
            </a:r>
            <a:r>
              <a:rPr lang="fr-FR" sz="1800" dirty="0"/>
              <a:t> :</a:t>
            </a:r>
          </a:p>
          <a:p>
            <a:pPr marL="685800" lvl="1">
              <a:buFontTx/>
              <a:buChar char="-"/>
            </a:pPr>
            <a:r>
              <a:rPr lang="fr-FR" sz="1700" dirty="0"/>
              <a:t>Expertise médicale rédigée par un médecin agréé sur le rapport d’expertise médicale AF3</a:t>
            </a:r>
          </a:p>
          <a:p>
            <a:pPr marL="685800" lvl="1">
              <a:buFontTx/>
              <a:buChar char="-"/>
            </a:pPr>
            <a:r>
              <a:rPr lang="fr-FR" sz="1700" dirty="0"/>
              <a:t>Saisir la commission de réforme (bordereau) pour l’inaptitude définitive et absolue (joindre attestation de reclassement si inapte à SES fonctions)</a:t>
            </a:r>
          </a:p>
          <a:p>
            <a:pPr marL="685800" lvl="1">
              <a:buFontTx/>
              <a:buChar char="-"/>
            </a:pPr>
            <a:r>
              <a:rPr lang="fr-FR" sz="1700" dirty="0"/>
              <a:t>Saisir le dossier de retraite en liquidation « pension d’invalidité » sur la plateforme </a:t>
            </a:r>
            <a:r>
              <a:rPr lang="fr-FR" sz="1400" dirty="0"/>
              <a:t>CNRACL (l’envoyer au CDG pour vérification)</a:t>
            </a:r>
          </a:p>
          <a:p>
            <a:pPr marL="285750" indent="-285750">
              <a:buFontTx/>
              <a:buChar char="-"/>
            </a:pPr>
            <a:endParaRPr lang="fr-FR" sz="1800" dirty="0"/>
          </a:p>
          <a:p>
            <a:r>
              <a:rPr lang="fr-FR" sz="1800" dirty="0"/>
              <a:t>Pendant la période d’instruction du dossier par la CNRACL, l’agent n’est pas radié des effectifs de la collectivité et continue à percevoir au moins le demi-traitement </a:t>
            </a:r>
            <a:r>
              <a:rPr lang="fr-FR" sz="1400" dirty="0"/>
              <a:t>(article 37 du décret n°87-602 du 30/07/1987)</a:t>
            </a:r>
          </a:p>
          <a:p>
            <a:endParaRPr lang="fr-FR" sz="1400" dirty="0"/>
          </a:p>
          <a:p>
            <a:r>
              <a:rPr lang="fr-FR" sz="1800" dirty="0"/>
              <a:t>Lorsque la CNRACL transmet l’avis favorable, l’employeur rédige l’arrêté portant admission à la retraite et l’envoie à la CNRACL pour la mise en paiement de la pension (+ copie CDG)</a:t>
            </a:r>
          </a:p>
          <a:p>
            <a:pPr marL="0" indent="0" algn="just">
              <a:buNone/>
            </a:pPr>
            <a:endParaRPr lang="fr-FR" sz="1800"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79</a:t>
            </a:fld>
            <a:endParaRPr lang="fr-FR"/>
          </a:p>
        </p:txBody>
      </p:sp>
    </p:spTree>
    <p:extLst>
      <p:ext uri="{BB962C8B-B14F-4D97-AF65-F5344CB8AC3E}">
        <p14:creationId xmlns:p14="http://schemas.microsoft.com/office/powerpoint/2010/main" val="423742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180813" y="310535"/>
            <a:ext cx="4799107"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Mutation de masse partielle </a:t>
            </a:r>
            <a:endParaRPr lang="fr-FR" sz="2800" dirty="0">
              <a:solidFill>
                <a:srgbClr val="CD1D2C"/>
              </a:solidFill>
              <a:latin typeface="Trebuchet MS" panose="020B0603020202020204" pitchFamily="34" charset="0"/>
            </a:endParaRPr>
          </a:p>
        </p:txBody>
      </p:sp>
      <p:sp>
        <p:nvSpPr>
          <p:cNvPr id="4" name="ZoneTexte 3"/>
          <p:cNvSpPr txBox="1"/>
          <p:nvPr/>
        </p:nvSpPr>
        <p:spPr>
          <a:xfrm>
            <a:off x="807720" y="1069975"/>
            <a:ext cx="7475219" cy="7078861"/>
          </a:xfrm>
          <a:prstGeom prst="rect">
            <a:avLst/>
          </a:prstGeom>
          <a:noFill/>
        </p:spPr>
        <p:txBody>
          <a:bodyPr wrap="square" rtlCol="0">
            <a:spAutoFit/>
          </a:bodyPr>
          <a:lstStyle/>
          <a:p>
            <a:r>
              <a:rPr lang="fr-FR" sz="2000" b="1" dirty="0"/>
              <a:t>Moins de 10 agents doivent être mutés</a:t>
            </a:r>
          </a:p>
          <a:p>
            <a:pPr marL="342900" indent="-342900">
              <a:buFont typeface="Arial" panose="020B0604020202020204" pitchFamily="34" charset="0"/>
              <a:buChar char="•"/>
            </a:pPr>
            <a:endParaRPr lang="fr-FR" sz="1000" dirty="0">
              <a:latin typeface="Trebuchet MS" panose="020B0603020202020204" pitchFamily="34" charset="0"/>
            </a:endParaRPr>
          </a:p>
          <a:p>
            <a:r>
              <a:rPr lang="fr-FR" sz="2000" dirty="0">
                <a:latin typeface="Trebuchet MS" panose="020B0603020202020204" pitchFamily="34" charset="0"/>
              </a:rPr>
              <a:t>        </a:t>
            </a:r>
            <a:r>
              <a:rPr lang="fr-FR" sz="1600" dirty="0"/>
              <a:t>L’employeur enregistre la mutation de chaque agent dans son </a:t>
            </a:r>
            <a:r>
              <a:rPr lang="fr-FR" sz="1600" dirty="0">
                <a:hlinkClick r:id="rId3" tooltip="ouvre la boite de connexion à l'espace personnalisé dans une nouvelle fenêtre"/>
              </a:rPr>
              <a:t>espace personnalisé</a:t>
            </a:r>
            <a:r>
              <a:rPr lang="fr-FR" sz="1600" dirty="0"/>
              <a:t>, service Affiliation CNRACL.</a:t>
            </a:r>
          </a:p>
          <a:p>
            <a:r>
              <a:rPr lang="fr-FR" sz="1600" dirty="0"/>
              <a:t/>
            </a:r>
            <a:br>
              <a:rPr lang="fr-FR" sz="1600" dirty="0"/>
            </a:br>
            <a:r>
              <a:rPr lang="fr-FR" sz="1600" dirty="0"/>
              <a:t>Il choisit dans l’onglet « Situation administrative », l’option « Recrutement par mutation » et indique le N° Siret de l’employeur précédent la mutation. La mutation des agents dans le nouvel établissement est prise en compte dès le lendemain, si aucune anomalie n’est détectée</a:t>
            </a:r>
            <a:r>
              <a:rPr lang="fr-FR" sz="1600" dirty="0" smtClean="0"/>
              <a:t>.</a:t>
            </a:r>
          </a:p>
          <a:p>
            <a:endParaRPr lang="fr-FR" sz="1600" dirty="0"/>
          </a:p>
          <a:p>
            <a:r>
              <a:rPr lang="fr-FR" sz="1600" dirty="0"/>
              <a:t>ATTENTION ! Pour un établissement nouvellement immatriculé, ne pas muter à nouveau l’agent inscrit dans le formulaire d’immatriculation</a:t>
            </a:r>
            <a:r>
              <a:rPr lang="fr-FR" sz="1600" dirty="0" smtClean="0"/>
              <a:t>.</a:t>
            </a:r>
          </a:p>
          <a:p>
            <a:endParaRPr lang="fr-FR" sz="1600" dirty="0">
              <a:effectLst/>
            </a:endParaRPr>
          </a:p>
          <a:p>
            <a:r>
              <a:rPr lang="fr-FR" sz="2000" b="1" dirty="0"/>
              <a:t>10 agents ou plus doivent être mutés</a:t>
            </a:r>
          </a:p>
          <a:p>
            <a:pPr marL="342900" indent="-342900">
              <a:buFont typeface="Arial" panose="020B0604020202020204" pitchFamily="34" charset="0"/>
              <a:buChar char="•"/>
            </a:pPr>
            <a:endParaRPr lang="fr-FR" sz="1600" dirty="0">
              <a:latin typeface="Trebuchet MS" panose="020B0603020202020204" pitchFamily="34" charset="0"/>
            </a:endParaRPr>
          </a:p>
          <a:p>
            <a:r>
              <a:rPr lang="fr-FR" sz="1600" dirty="0">
                <a:latin typeface="Trebuchet MS" panose="020B0603020202020204" pitchFamily="34" charset="0"/>
              </a:rPr>
              <a:t>        </a:t>
            </a:r>
            <a:r>
              <a:rPr lang="fr-FR" sz="1600" dirty="0"/>
              <a:t>La mutation de masse partielle s’effectue dans l’</a:t>
            </a:r>
            <a:r>
              <a:rPr lang="fr-FR" sz="1600" dirty="0">
                <a:hlinkClick r:id="rId3" tooltip="ouvre la boîte de connexion à l'espace personnalisé dans une nouvelle fenêtre"/>
              </a:rPr>
              <a:t>espace personnalisé</a:t>
            </a:r>
            <a:r>
              <a:rPr lang="fr-FR" sz="1600" dirty="0"/>
              <a:t>, service </a:t>
            </a:r>
            <a:r>
              <a:rPr lang="fr-FR" sz="1600" b="1" dirty="0"/>
              <a:t>Mutation de masse partielle</a:t>
            </a:r>
            <a:r>
              <a:rPr lang="fr-FR" sz="1600" dirty="0"/>
              <a:t>, par dépôt de fichier.</a:t>
            </a:r>
          </a:p>
          <a:p>
            <a:r>
              <a:rPr lang="fr-FR" sz="1600" dirty="0"/>
              <a:t/>
            </a:r>
            <a:br>
              <a:rPr lang="fr-FR" sz="1600" dirty="0"/>
            </a:br>
            <a:r>
              <a:rPr lang="fr-FR" sz="1600" dirty="0"/>
              <a:t>L’employeur est informé du traitement de chaque fichier dans son espace personnalisé le lendemain de son dépôt.</a:t>
            </a:r>
          </a:p>
          <a:p>
            <a:endParaRPr lang="fr-FR" sz="1600" dirty="0" smtClean="0"/>
          </a:p>
          <a:p>
            <a:endParaRPr lang="fr-FR" sz="1600" dirty="0">
              <a:effectLst/>
            </a:endParaRPr>
          </a:p>
          <a:p>
            <a:endParaRPr lang="fr-FR" sz="1600" dirty="0" smtClean="0"/>
          </a:p>
          <a:p>
            <a:endParaRPr lang="fr-FR" sz="1600" dirty="0">
              <a:effectLst/>
            </a:endParaRPr>
          </a:p>
          <a:p>
            <a:endParaRPr lang="fr-FR" sz="1600" dirty="0" smtClean="0"/>
          </a:p>
          <a:p>
            <a:endParaRPr lang="fr-FR" sz="1600" dirty="0">
              <a:effectLst/>
            </a:endParaRPr>
          </a:p>
          <a:p>
            <a:endParaRPr lang="fr-FR" sz="1600" dirty="0" smtClean="0"/>
          </a:p>
          <a:p>
            <a:endParaRPr lang="fr-FR" sz="1600" dirty="0">
              <a:effectLst/>
            </a:endParaRPr>
          </a:p>
        </p:txBody>
      </p:sp>
    </p:spTree>
    <p:extLst>
      <p:ext uri="{BB962C8B-B14F-4D97-AF65-F5344CB8AC3E}">
        <p14:creationId xmlns:p14="http://schemas.microsoft.com/office/powerpoint/2010/main" val="3344309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553244"/>
            <a:ext cx="7467600" cy="1143000"/>
          </a:xfrm>
        </p:spPr>
        <p:txBody>
          <a:bodyPr/>
          <a:lstStyle/>
          <a:p>
            <a:r>
              <a:rPr lang="fr-FR" sz="2800" dirty="0">
                <a:solidFill>
                  <a:srgbClr val="CD1D2C"/>
                </a:solidFill>
                <a:latin typeface="Trebuchet MS" panose="020B0603020202020204" pitchFamily="34" charset="0"/>
              </a:rPr>
              <a:t>Invalidité</a:t>
            </a:r>
            <a:endParaRPr lang="fr-FR" sz="2800" dirty="0">
              <a:solidFill>
                <a:srgbClr val="CD1D2C"/>
              </a:solidFill>
            </a:endParaRPr>
          </a:p>
        </p:txBody>
      </p:sp>
      <p:sp>
        <p:nvSpPr>
          <p:cNvPr id="3" name="Espace réservé du contenu 2"/>
          <p:cNvSpPr>
            <a:spLocks noGrp="1"/>
          </p:cNvSpPr>
          <p:nvPr>
            <p:ph sz="quarter" idx="1"/>
          </p:nvPr>
        </p:nvSpPr>
        <p:spPr/>
        <p:txBody>
          <a:bodyPr/>
          <a:lstStyle/>
          <a:p>
            <a:r>
              <a:rPr lang="fr-FR" dirty="0" smtClean="0"/>
              <a:t>Calcul de la pension d’invalidité CNRACL :</a:t>
            </a:r>
          </a:p>
          <a:p>
            <a:pPr marL="0" indent="0">
              <a:buNone/>
            </a:pPr>
            <a:endParaRPr lang="fr-FR" dirty="0" smtClean="0"/>
          </a:p>
          <a:p>
            <a:pPr lvl="1"/>
            <a:r>
              <a:rPr lang="fr-FR" sz="1400" dirty="0" smtClean="0"/>
              <a:t>Si taux d’invalidité &lt; 60% : calcul de la pension identique à la pension normale (sans décote)</a:t>
            </a:r>
          </a:p>
          <a:p>
            <a:pPr marL="365760" lvl="1" indent="0">
              <a:buNone/>
            </a:pPr>
            <a:endParaRPr lang="fr-FR" sz="1400" dirty="0" smtClean="0"/>
          </a:p>
          <a:p>
            <a:pPr lvl="1"/>
            <a:r>
              <a:rPr lang="fr-FR" sz="1400" dirty="0" smtClean="0"/>
              <a:t>Si taux d’invalidité ≥ 60% : pension élevée au minimum à 50% du dernier traitement de base de l’agent détenu pendant 6 mois (sans décote)</a:t>
            </a:r>
          </a:p>
          <a:p>
            <a:pPr marL="365760" lvl="1" indent="0" algn="just">
              <a:buNone/>
            </a:pPr>
            <a:endParaRPr lang="fr-FR" sz="1400" dirty="0" smtClean="0"/>
          </a:p>
          <a:p>
            <a:pPr marL="365760" lvl="1" indent="0" algn="just">
              <a:buNone/>
            </a:pPr>
            <a:r>
              <a:rPr lang="fr-FR" sz="1400" dirty="0" smtClean="0"/>
              <a:t>Les périodes à demi-traitement sont prises en compte comme du temps plein pour la retraite.</a:t>
            </a:r>
            <a:endParaRPr lang="fr-FR" sz="1400" dirty="0"/>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80</a:t>
            </a:fld>
            <a:endParaRPr lang="fr-FR"/>
          </a:p>
        </p:txBody>
      </p:sp>
    </p:spTree>
    <p:extLst>
      <p:ext uri="{BB962C8B-B14F-4D97-AF65-F5344CB8AC3E}">
        <p14:creationId xmlns:p14="http://schemas.microsoft.com/office/powerpoint/2010/main" val="2946567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036948" y="744718"/>
            <a:ext cx="7475456" cy="6186309"/>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Pension de réversion</a:t>
            </a:r>
          </a:p>
          <a:p>
            <a:pPr marL="285750" indent="-285750">
              <a:buFont typeface="Arial" panose="020B0604020202020204" pitchFamily="34" charset="0"/>
              <a:buChar char="•"/>
            </a:pPr>
            <a:endParaRPr lang="fr-FR" sz="1000" dirty="0">
              <a:latin typeface="Trebuchet MS" panose="020B0603020202020204" pitchFamily="34" charset="0"/>
            </a:endParaRPr>
          </a:p>
          <a:p>
            <a:pPr marL="285750" lvl="1" indent="-285750">
              <a:lnSpc>
                <a:spcPct val="200000"/>
              </a:lnSpc>
              <a:buFont typeface="Arial" panose="020B0604020202020204" pitchFamily="34" charset="0"/>
              <a:buChar char="•"/>
            </a:pPr>
            <a:r>
              <a:rPr lang="fr-FR" dirty="0">
                <a:latin typeface="Trebuchet MS" panose="020B0603020202020204" pitchFamily="34" charset="0"/>
              </a:rPr>
              <a:t>Droits acquis par un fonctionnaire titulaire décédé :</a:t>
            </a:r>
          </a:p>
          <a:p>
            <a:endParaRPr lang="fr-FR" dirty="0">
              <a:latin typeface="Trebuchet MS" panose="020B0603020202020204" pitchFamily="34" charset="0"/>
            </a:endParaRPr>
          </a:p>
          <a:p>
            <a:endParaRPr lang="fr-FR" dirty="0">
              <a:latin typeface="Trebuchet MS" panose="020B0603020202020204" pitchFamily="34" charset="0"/>
            </a:endParaRPr>
          </a:p>
          <a:p>
            <a:r>
              <a:rPr lang="fr-FR" dirty="0" smtClean="0">
                <a:latin typeface="Trebuchet MS" panose="020B0603020202020204" pitchFamily="34" charset="0"/>
              </a:rPr>
              <a:t>                                                        </a:t>
            </a:r>
            <a:r>
              <a:rPr lang="fr-FR" sz="1400" dirty="0" smtClean="0">
                <a:latin typeface="Trebuchet MS" panose="020B0603020202020204" pitchFamily="34" charset="0"/>
              </a:rPr>
              <a:t>OU</a:t>
            </a:r>
          </a:p>
          <a:p>
            <a:endParaRPr lang="fr-FR" dirty="0" smtClean="0">
              <a:latin typeface="Trebuchet MS" panose="020B0603020202020204" pitchFamily="34" charset="0"/>
            </a:endParaRPr>
          </a:p>
          <a:p>
            <a:endParaRPr lang="fr-FR" dirty="0">
              <a:latin typeface="Trebuchet MS" panose="020B0603020202020204" pitchFamily="34" charset="0"/>
            </a:endParaRPr>
          </a:p>
          <a:p>
            <a:endParaRPr lang="fr-FR" dirty="0" smtClean="0">
              <a:latin typeface="Trebuchet MS" panose="020B0603020202020204" pitchFamily="34" charset="0"/>
            </a:endParaRPr>
          </a:p>
          <a:p>
            <a:pPr marL="285750" lvl="1" indent="-285750">
              <a:lnSpc>
                <a:spcPct val="200000"/>
              </a:lnSpc>
              <a:buFont typeface="Arial" panose="020B0604020202020204" pitchFamily="34" charset="0"/>
              <a:buChar char="•"/>
            </a:pPr>
            <a:r>
              <a:rPr lang="fr-FR" dirty="0" smtClean="0">
                <a:latin typeface="Trebuchet MS" panose="020B0603020202020204" pitchFamily="34" charset="0"/>
              </a:rPr>
              <a:t>Les </a:t>
            </a:r>
            <a:r>
              <a:rPr lang="fr-FR" dirty="0">
                <a:latin typeface="Trebuchet MS" panose="020B0603020202020204" pitchFamily="34" charset="0"/>
              </a:rPr>
              <a:t>ayants cause</a:t>
            </a:r>
          </a:p>
          <a:p>
            <a:pPr lvl="2" algn="just"/>
            <a:endParaRPr lang="fr-FR" sz="700" dirty="0">
              <a:latin typeface="Trebuchet MS" panose="020B0603020202020204" pitchFamily="34" charset="0"/>
            </a:endParaRPr>
          </a:p>
          <a:p>
            <a:pPr marL="742950" lvl="1" indent="-285750" algn="just">
              <a:buFont typeface="Wingdings" panose="05000000000000000000" pitchFamily="2" charset="2"/>
              <a:buChar char="Ø"/>
            </a:pPr>
            <a:r>
              <a:rPr lang="fr-FR" sz="1500" dirty="0" smtClean="0">
                <a:latin typeface="Trebuchet MS" panose="020B0603020202020204" pitchFamily="34" charset="0"/>
              </a:rPr>
              <a:t>Conjoint</a:t>
            </a:r>
            <a:r>
              <a:rPr lang="fr-FR" sz="1500" dirty="0">
                <a:latin typeface="Trebuchet MS" panose="020B0603020202020204" pitchFamily="34" charset="0"/>
              </a:rPr>
              <a:t>, ex-conjoint divorcé non remarié, ne vivant pas en concubinage</a:t>
            </a:r>
          </a:p>
          <a:p>
            <a:pPr marL="742950" lvl="1" indent="-285750" algn="just">
              <a:buFont typeface="Wingdings" panose="05000000000000000000" pitchFamily="2" charset="2"/>
              <a:buChar char="Ø"/>
            </a:pPr>
            <a:r>
              <a:rPr lang="fr-FR" sz="1500" dirty="0" smtClean="0">
                <a:latin typeface="Trebuchet MS" panose="020B0603020202020204" pitchFamily="34" charset="0"/>
              </a:rPr>
              <a:t>Conditions </a:t>
            </a:r>
            <a:r>
              <a:rPr lang="fr-FR" sz="1500" dirty="0">
                <a:latin typeface="Trebuchet MS" panose="020B0603020202020204" pitchFamily="34" charset="0"/>
              </a:rPr>
              <a:t>d'antériorité de mariage</a:t>
            </a:r>
          </a:p>
          <a:p>
            <a:pPr marL="742950" lvl="1" indent="-285750" algn="just">
              <a:buFont typeface="Wingdings" panose="05000000000000000000" pitchFamily="2" charset="2"/>
              <a:buChar char="Ø"/>
            </a:pPr>
            <a:r>
              <a:rPr lang="fr-FR" sz="1500" dirty="0" smtClean="0">
                <a:latin typeface="Trebuchet MS" panose="020B0603020202020204" pitchFamily="34" charset="0"/>
              </a:rPr>
              <a:t>Concubinage </a:t>
            </a:r>
            <a:r>
              <a:rPr lang="fr-FR" sz="1500" dirty="0">
                <a:latin typeface="Trebuchet MS" panose="020B0603020202020204" pitchFamily="34" charset="0"/>
              </a:rPr>
              <a:t>et Pacs non reconnus</a:t>
            </a:r>
          </a:p>
          <a:p>
            <a:pPr marL="742950" lvl="1" indent="-285750" algn="just">
              <a:buFont typeface="Wingdings" panose="05000000000000000000" pitchFamily="2" charset="2"/>
              <a:buChar char="Ø"/>
            </a:pPr>
            <a:r>
              <a:rPr lang="fr-FR" sz="1500" dirty="0" smtClean="0">
                <a:latin typeface="Trebuchet MS" panose="020B0603020202020204" pitchFamily="34" charset="0"/>
              </a:rPr>
              <a:t>Orphelin de moins de 21 ans (légitime, naturel, reconnu ou adoptif)</a:t>
            </a:r>
          </a:p>
          <a:p>
            <a:pPr marL="742950" lvl="1" indent="-285750" algn="just">
              <a:buFont typeface="Wingdings" panose="05000000000000000000" pitchFamily="2" charset="2"/>
              <a:buChar char="Ø"/>
            </a:pPr>
            <a:r>
              <a:rPr lang="fr-FR" sz="1500" dirty="0" smtClean="0">
                <a:latin typeface="Trebuchet MS" panose="020B0603020202020204" pitchFamily="34" charset="0"/>
              </a:rPr>
              <a:t>Orphelin majeur infirme à la charge de l'agent au jour du décès ou après le décès et atteint d'une infirmité le mettant dans l'impossibilité de gagner sa vie</a:t>
            </a:r>
          </a:p>
          <a:p>
            <a:pPr marL="171450" lvl="0" indent="-171450" defTabSz="914400">
              <a:spcBef>
                <a:spcPts val="600"/>
              </a:spcBef>
              <a:buSzPct val="70000"/>
              <a:buFont typeface="Wingdings" panose="05000000000000000000" pitchFamily="2" charset="2"/>
              <a:buChar char="ü"/>
            </a:pPr>
            <a:r>
              <a:rPr lang="fr-FR" sz="1200" dirty="0">
                <a:solidFill>
                  <a:prstClr val="black"/>
                </a:solidFill>
              </a:rPr>
              <a:t>Le dossier de liquidation (type « pension de réversion ») est à constituer par l’employeur</a:t>
            </a:r>
          </a:p>
          <a:p>
            <a:pPr marL="171450" lvl="0" indent="-171450" defTabSz="914400">
              <a:spcBef>
                <a:spcPts val="600"/>
              </a:spcBef>
              <a:buSzPct val="70000"/>
              <a:buFont typeface="Wingdings" panose="05000000000000000000" pitchFamily="2" charset="2"/>
              <a:buChar char="ü"/>
            </a:pPr>
            <a:r>
              <a:rPr lang="fr-FR" sz="1200" dirty="0">
                <a:solidFill>
                  <a:prstClr val="black"/>
                </a:solidFill>
              </a:rPr>
              <a:t>Si pas d’ayant-droit : transmettre acte de décès à la CNRACL</a:t>
            </a:r>
          </a:p>
          <a:p>
            <a:pPr lvl="0" defTabSz="914400">
              <a:spcBef>
                <a:spcPts val="600"/>
              </a:spcBef>
              <a:buClr>
                <a:srgbClr val="FE8637"/>
              </a:buClr>
              <a:buSzPct val="70000"/>
            </a:pPr>
            <a:endParaRPr lang="fr-FR" sz="1200" dirty="0">
              <a:solidFill>
                <a:prstClr val="black"/>
              </a:solidFill>
              <a:latin typeface="Arial"/>
            </a:endParaRPr>
          </a:p>
          <a:p>
            <a:pPr marL="742950" lvl="1" indent="-285750" algn="just">
              <a:buFont typeface="Wingdings" panose="05000000000000000000" pitchFamily="2" charset="2"/>
              <a:buChar char="Ø"/>
            </a:pPr>
            <a:endParaRPr lang="fr-FR" sz="1500" dirty="0">
              <a:latin typeface="Trebuchet MS" panose="020B0603020202020204" pitchFamily="34" charset="0"/>
            </a:endParaRPr>
          </a:p>
        </p:txBody>
      </p:sp>
      <p:pic>
        <p:nvPicPr>
          <p:cNvPr id="3" name="Image 2"/>
          <p:cNvPicPr>
            <a:picLocks noChangeAspect="1"/>
          </p:cNvPicPr>
          <p:nvPr/>
        </p:nvPicPr>
        <p:blipFill rotWithShape="1">
          <a:blip r:embed="rId3"/>
          <a:srcRect t="648" r="48627" b="4022"/>
          <a:stretch/>
        </p:blipFill>
        <p:spPr>
          <a:xfrm>
            <a:off x="1121805" y="1878066"/>
            <a:ext cx="3819417" cy="1583999"/>
          </a:xfrm>
          <a:prstGeom prst="rect">
            <a:avLst/>
          </a:prstGeom>
        </p:spPr>
      </p:pic>
      <p:pic>
        <p:nvPicPr>
          <p:cNvPr id="9" name="Image 8" descr="Capture d’écran"/>
          <p:cNvPicPr>
            <a:picLocks noChangeAspect="1"/>
          </p:cNvPicPr>
          <p:nvPr/>
        </p:nvPicPr>
        <p:blipFill rotWithShape="1">
          <a:blip r:embed="rId4">
            <a:extLst>
              <a:ext uri="{28A0092B-C50C-407E-A947-70E740481C1C}">
                <a14:useLocalDpi xmlns:a14="http://schemas.microsoft.com/office/drawing/2010/main" val="0"/>
              </a:ext>
            </a:extLst>
          </a:blip>
          <a:srcRect l="-1" t="1" r="740" b="2046"/>
          <a:stretch/>
        </p:blipFill>
        <p:spPr>
          <a:xfrm>
            <a:off x="5218313" y="1878066"/>
            <a:ext cx="3159874" cy="1583999"/>
          </a:xfrm>
          <a:prstGeom prst="rect">
            <a:avLst/>
          </a:prstGeom>
        </p:spPr>
      </p:pic>
    </p:spTree>
    <p:extLst>
      <p:ext uri="{BB962C8B-B14F-4D97-AF65-F5344CB8AC3E}">
        <p14:creationId xmlns:p14="http://schemas.microsoft.com/office/powerpoint/2010/main" val="748357103"/>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216" y="2616622"/>
            <a:ext cx="7467600" cy="1143000"/>
          </a:xfrm>
        </p:spPr>
        <p:txBody>
          <a:bodyPr/>
          <a:lstStyle/>
          <a:p>
            <a:r>
              <a:rPr lang="fr-FR" sz="3200" dirty="0" smtClean="0">
                <a:solidFill>
                  <a:srgbClr val="CD1D2C"/>
                </a:solidFill>
                <a:latin typeface="+mn-lt"/>
              </a:rPr>
              <a:t>Travailler au-delà de la limite d’âge</a:t>
            </a:r>
            <a:endParaRPr lang="fr-FR" sz="3200" dirty="0">
              <a:solidFill>
                <a:srgbClr val="CD1D2C"/>
              </a:solidFill>
              <a:latin typeface="+mn-lt"/>
            </a:endParaRPr>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82</a:t>
            </a:fld>
            <a:endParaRPr lang="fr-FR"/>
          </a:p>
        </p:txBody>
      </p:sp>
    </p:spTree>
    <p:extLst>
      <p:ext uri="{BB962C8B-B14F-4D97-AF65-F5344CB8AC3E}">
        <p14:creationId xmlns:p14="http://schemas.microsoft.com/office/powerpoint/2010/main" val="9199826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327662" y="424206"/>
            <a:ext cx="2762053"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La limite d'âge</a:t>
            </a:r>
          </a:p>
        </p:txBody>
      </p:sp>
      <p:sp>
        <p:nvSpPr>
          <p:cNvPr id="3" name="ZoneTexte 2"/>
          <p:cNvSpPr txBox="1"/>
          <p:nvPr/>
        </p:nvSpPr>
        <p:spPr>
          <a:xfrm>
            <a:off x="664589" y="1140643"/>
            <a:ext cx="7890235" cy="646331"/>
          </a:xfrm>
          <a:prstGeom prst="rect">
            <a:avLst/>
          </a:prstGeom>
          <a:noFill/>
        </p:spPr>
        <p:txBody>
          <a:bodyPr wrap="square" rtlCol="0">
            <a:spAutoFit/>
          </a:bodyPr>
          <a:lstStyle/>
          <a:p>
            <a:pPr algn="just"/>
            <a:r>
              <a:rPr lang="fr-FR" dirty="0" smtClean="0">
                <a:latin typeface="Trebuchet MS" panose="020B0603020202020204" pitchFamily="34" charset="0"/>
              </a:rPr>
              <a:t>L'âge au </a:t>
            </a:r>
            <a:r>
              <a:rPr lang="fr-FR" dirty="0">
                <a:latin typeface="Trebuchet MS" panose="020B0603020202020204" pitchFamily="34" charset="0"/>
              </a:rPr>
              <a:t>delà duquel l'agent ne peut plus continuer à exercer ses fonctions. </a:t>
            </a:r>
          </a:p>
        </p:txBody>
      </p:sp>
      <p:pic>
        <p:nvPicPr>
          <p:cNvPr id="4" name="Image 3"/>
          <p:cNvPicPr>
            <a:picLocks noChangeAspect="1"/>
          </p:cNvPicPr>
          <p:nvPr/>
        </p:nvPicPr>
        <p:blipFill>
          <a:blip r:embed="rId3"/>
          <a:stretch>
            <a:fillRect/>
          </a:stretch>
        </p:blipFill>
        <p:spPr>
          <a:xfrm>
            <a:off x="762014" y="1980191"/>
            <a:ext cx="3846135" cy="3521489"/>
          </a:xfrm>
          <a:prstGeom prst="rect">
            <a:avLst/>
          </a:prstGeom>
        </p:spPr>
      </p:pic>
      <p:pic>
        <p:nvPicPr>
          <p:cNvPr id="5" name="Image 4"/>
          <p:cNvPicPr>
            <a:picLocks noChangeAspect="1"/>
          </p:cNvPicPr>
          <p:nvPr/>
        </p:nvPicPr>
        <p:blipFill>
          <a:blip r:embed="rId4"/>
          <a:stretch>
            <a:fillRect/>
          </a:stretch>
        </p:blipFill>
        <p:spPr>
          <a:xfrm>
            <a:off x="4708688" y="1980191"/>
            <a:ext cx="4045893" cy="3503213"/>
          </a:xfrm>
          <a:prstGeom prst="rect">
            <a:avLst/>
          </a:prstGeom>
        </p:spPr>
      </p:pic>
    </p:spTree>
    <p:extLst>
      <p:ext uri="{BB962C8B-B14F-4D97-AF65-F5344CB8AC3E}">
        <p14:creationId xmlns:p14="http://schemas.microsoft.com/office/powerpoint/2010/main" val="3470957075"/>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35241" y="201051"/>
            <a:ext cx="8097624" cy="5490734"/>
          </a:xfrm>
          <a:prstGeom prst="rect">
            <a:avLst/>
          </a:prstGeom>
          <a:noFill/>
        </p:spPr>
        <p:txBody>
          <a:bodyPr wrap="square" rtlCol="0">
            <a:spAutoFit/>
          </a:bodyPr>
          <a:lstStyle/>
          <a:p>
            <a:pPr algn="ctr"/>
            <a:r>
              <a:rPr lang="fr-FR" sz="2000" dirty="0">
                <a:solidFill>
                  <a:srgbClr val="CD1D2C"/>
                </a:solidFill>
                <a:latin typeface="Trebuchet MS" panose="020B0603020202020204" pitchFamily="34" charset="0"/>
              </a:rPr>
              <a:t>Trois dérogations sont possibles sous réserve d'aptitude physique attestée par un médecin agréé :</a:t>
            </a:r>
          </a:p>
          <a:p>
            <a:pPr algn="just"/>
            <a:endParaRPr lang="fr-FR" sz="1600" dirty="0" smtClean="0">
              <a:latin typeface="Trebuchet MS" panose="020B0603020202020204" pitchFamily="34" charset="0"/>
            </a:endParaRPr>
          </a:p>
          <a:p>
            <a:pPr marL="457200" indent="-457200">
              <a:spcBef>
                <a:spcPts val="0"/>
              </a:spcBef>
              <a:buFont typeface="+mj-lt"/>
              <a:buAutoNum type="arabicPeriod"/>
            </a:pPr>
            <a:r>
              <a:rPr lang="fr-FR" sz="1600" dirty="0"/>
              <a:t>Recul de la limite d’âge à titre personnel </a:t>
            </a:r>
            <a:endParaRPr lang="fr-FR" sz="1600" dirty="0" smtClean="0"/>
          </a:p>
          <a:p>
            <a:pPr lvl="1">
              <a:buFont typeface="Courier New" panose="02070309020205020404" pitchFamily="49" charset="0"/>
              <a:buChar char="o"/>
            </a:pPr>
            <a:r>
              <a:rPr lang="fr-FR" dirty="0" smtClean="0"/>
              <a:t> </a:t>
            </a:r>
            <a:r>
              <a:rPr lang="fr-FR" sz="1200" dirty="0" smtClean="0"/>
              <a:t>1 </a:t>
            </a:r>
            <a:r>
              <a:rPr lang="fr-FR" sz="1200" dirty="0"/>
              <a:t>an pour 3 enfants vivants au 50</a:t>
            </a:r>
            <a:r>
              <a:rPr lang="fr-FR" sz="1200" baseline="30000" dirty="0"/>
              <a:t>ème</a:t>
            </a:r>
            <a:r>
              <a:rPr lang="fr-FR" sz="1200" dirty="0"/>
              <a:t> anniversaire, </a:t>
            </a:r>
          </a:p>
          <a:p>
            <a:pPr marL="365760" lvl="1" indent="0">
              <a:buNone/>
            </a:pPr>
            <a:r>
              <a:rPr lang="fr-FR" sz="1200" dirty="0"/>
              <a:t>ou</a:t>
            </a:r>
          </a:p>
          <a:p>
            <a:pPr lvl="1">
              <a:buFont typeface="Courier New" panose="02070309020205020404" pitchFamily="49" charset="0"/>
              <a:buChar char="o"/>
            </a:pPr>
            <a:r>
              <a:rPr lang="fr-FR" sz="1200" dirty="0" smtClean="0"/>
              <a:t> 1 </a:t>
            </a:r>
            <a:r>
              <a:rPr lang="fr-FR" sz="1200" dirty="0"/>
              <a:t>an par enfant à charge de l’agent de moins de 20 ans (maximum 3 ans)*</a:t>
            </a:r>
          </a:p>
          <a:p>
            <a:pPr lvl="1">
              <a:buFont typeface="Courier New" panose="02070309020205020404" pitchFamily="49" charset="0"/>
              <a:buChar char="o"/>
            </a:pPr>
            <a:r>
              <a:rPr lang="fr-FR" sz="1200" dirty="0" smtClean="0"/>
              <a:t> 1 </a:t>
            </a:r>
            <a:r>
              <a:rPr lang="fr-FR" sz="1200" dirty="0"/>
              <a:t>an par enfant « mort pour la France »*</a:t>
            </a:r>
          </a:p>
          <a:p>
            <a:pPr lvl="1">
              <a:buFont typeface="Courier New" panose="02070309020205020404" pitchFamily="49" charset="0"/>
              <a:buChar char="o"/>
            </a:pPr>
            <a:r>
              <a:rPr lang="fr-FR" sz="1200" dirty="0" smtClean="0"/>
              <a:t> 1 </a:t>
            </a:r>
            <a:r>
              <a:rPr lang="fr-FR" sz="1200" dirty="0"/>
              <a:t>an par enfant handicapé taux &gt; ou égal à 80% (maxi 3 ans) *</a:t>
            </a:r>
          </a:p>
          <a:p>
            <a:pPr algn="ctr"/>
            <a:r>
              <a:rPr lang="fr-FR" sz="1200" i="1" dirty="0" smtClean="0"/>
              <a:t>(*) </a:t>
            </a:r>
            <a:r>
              <a:rPr lang="fr-FR" sz="1200" i="1" dirty="0"/>
              <a:t>Ces reculs sont accordés d’office, sans condition d’aptitude physique ou intellectuelle</a:t>
            </a:r>
          </a:p>
          <a:p>
            <a:endParaRPr lang="fr-FR" sz="1600" dirty="0" smtClean="0">
              <a:latin typeface="Trebuchet MS" panose="020B0603020202020204" pitchFamily="34" charset="0"/>
            </a:endParaRPr>
          </a:p>
          <a:p>
            <a:pPr marL="432000" lvl="0" indent="-457200">
              <a:spcAft>
                <a:spcPts val="600"/>
              </a:spcAft>
              <a:buFont typeface="+mj-lt"/>
              <a:buAutoNum type="arabicPeriod" startAt="2"/>
            </a:pPr>
            <a:r>
              <a:rPr lang="fr-FR" sz="1600" dirty="0">
                <a:solidFill>
                  <a:prstClr val="black"/>
                </a:solidFill>
              </a:rPr>
              <a:t>Prolongation d’activité (catégorie sédentaire et active) </a:t>
            </a:r>
            <a:r>
              <a:rPr lang="fr-FR" sz="1600" dirty="0" smtClean="0">
                <a:solidFill>
                  <a:prstClr val="black"/>
                </a:solidFill>
              </a:rPr>
              <a:t>pour carrière incomplète  </a:t>
            </a:r>
            <a:endParaRPr lang="fr-FR" sz="1600" dirty="0">
              <a:solidFill>
                <a:prstClr val="black"/>
              </a:solidFill>
            </a:endParaRPr>
          </a:p>
          <a:p>
            <a:pPr lvl="1">
              <a:buFont typeface="Courier New" panose="02070309020205020404" pitchFamily="49" charset="0"/>
              <a:buChar char="o"/>
            </a:pPr>
            <a:r>
              <a:rPr lang="fr-FR" sz="1200" dirty="0" smtClean="0">
                <a:solidFill>
                  <a:prstClr val="black"/>
                </a:solidFill>
              </a:rPr>
              <a:t> maximum </a:t>
            </a:r>
            <a:r>
              <a:rPr lang="fr-FR" sz="1200" dirty="0">
                <a:solidFill>
                  <a:prstClr val="black"/>
                </a:solidFill>
              </a:rPr>
              <a:t>10T si les services liquidables </a:t>
            </a:r>
            <a:r>
              <a:rPr lang="fr-FR" sz="1200" b="1" dirty="0">
                <a:solidFill>
                  <a:prstClr val="black"/>
                </a:solidFill>
              </a:rPr>
              <a:t>à condition </a:t>
            </a:r>
            <a:r>
              <a:rPr lang="fr-FR" sz="1200" dirty="0">
                <a:solidFill>
                  <a:prstClr val="black"/>
                </a:solidFill>
              </a:rPr>
              <a:t>que l’agent n’ait pas atteint le nombre de trimestres requis pour obtenir le % maximum de pension</a:t>
            </a:r>
          </a:p>
          <a:p>
            <a:pPr marL="1200150" lvl="2" indent="-285750">
              <a:buFont typeface="Wingdings" panose="05000000000000000000" pitchFamily="2" charset="2"/>
              <a:buChar char="§"/>
            </a:pPr>
            <a:r>
              <a:rPr lang="fr-FR" sz="1200" dirty="0">
                <a:solidFill>
                  <a:prstClr val="black"/>
                </a:solidFill>
              </a:rPr>
              <a:t> Sous réserve qu’elle soit conciliable avec l’intérêt du service et sous réserve de l’aptitude physique</a:t>
            </a:r>
          </a:p>
          <a:p>
            <a:pPr marL="1200150" lvl="2" indent="-285750">
              <a:buFont typeface="Wingdings" panose="05000000000000000000" pitchFamily="2" charset="2"/>
              <a:buChar char="§"/>
            </a:pPr>
            <a:r>
              <a:rPr lang="fr-FR" sz="1200" dirty="0">
                <a:solidFill>
                  <a:prstClr val="black"/>
                </a:solidFill>
              </a:rPr>
              <a:t>Dès que le nombre de trimestres liquidables est atteint radiation d’office</a:t>
            </a:r>
          </a:p>
          <a:p>
            <a:pPr marL="1200150" lvl="2" indent="-285750" algn="just">
              <a:buFont typeface="Wingdings" panose="05000000000000000000" pitchFamily="2" charset="2"/>
              <a:buChar char="§"/>
            </a:pPr>
            <a:r>
              <a:rPr lang="fr-FR" sz="1200" dirty="0">
                <a:solidFill>
                  <a:prstClr val="black"/>
                </a:solidFill>
              </a:rPr>
              <a:t>En catégorie active prolongation possible jusqu’à 65 ou 67 ans selon les générations  (l’agent doit en faire la demande 6 mois avant sa limite d’âge et l’employeur doit répondre dans les 3 mois suivant la demande) sous réserve de l’aptitude physique et mentale aux fonctions. </a:t>
            </a:r>
            <a:endParaRPr lang="fr-FR" sz="1200" dirty="0" smtClean="0">
              <a:solidFill>
                <a:prstClr val="black"/>
              </a:solidFill>
            </a:endParaRPr>
          </a:p>
          <a:p>
            <a:pPr marL="1200150" lvl="2" indent="-285750" algn="just">
              <a:buFont typeface="Wingdings" panose="05000000000000000000" pitchFamily="2" charset="2"/>
              <a:buChar char="§"/>
            </a:pPr>
            <a:endParaRPr lang="fr-FR" sz="1200" dirty="0" smtClean="0">
              <a:solidFill>
                <a:prstClr val="black"/>
              </a:solidFill>
            </a:endParaRPr>
          </a:p>
          <a:p>
            <a:pPr marL="457200" lvl="2" defTabSz="914400">
              <a:spcBef>
                <a:spcPct val="20000"/>
              </a:spcBef>
              <a:buClr>
                <a:srgbClr val="FE8637">
                  <a:shade val="75000"/>
                </a:srgbClr>
              </a:buClr>
              <a:buSzPct val="60000"/>
            </a:pPr>
            <a:r>
              <a:rPr lang="fr-FR" sz="1400" b="1" u="sng" dirty="0">
                <a:solidFill>
                  <a:prstClr val="black"/>
                </a:solidFill>
                <a:latin typeface="Arial"/>
              </a:rPr>
              <a:t>Important</a:t>
            </a:r>
            <a:r>
              <a:rPr lang="fr-FR" sz="1400" b="1" dirty="0">
                <a:solidFill>
                  <a:prstClr val="black"/>
                </a:solidFill>
                <a:latin typeface="Arial"/>
              </a:rPr>
              <a:t> : Arrêté à prendre obligatoirement avant la date anniversaire </a:t>
            </a:r>
          </a:p>
          <a:p>
            <a:pPr marL="1200150" lvl="2" indent="-285750" algn="just">
              <a:buFont typeface="Wingdings" panose="05000000000000000000" pitchFamily="2" charset="2"/>
              <a:buChar char="§"/>
            </a:pPr>
            <a:endParaRPr lang="fr-FR" sz="1200" dirty="0">
              <a:solidFill>
                <a:prstClr val="black"/>
              </a:solidFill>
            </a:endParaRPr>
          </a:p>
          <a:p>
            <a:pPr>
              <a:lnSpc>
                <a:spcPct val="150000"/>
              </a:lnSpc>
            </a:pPr>
            <a:endParaRPr lang="fr-FR" dirty="0">
              <a:latin typeface="Trebuchet MS" panose="020B0603020202020204" pitchFamily="34" charset="0"/>
            </a:endParaRPr>
          </a:p>
        </p:txBody>
      </p:sp>
    </p:spTree>
    <p:extLst>
      <p:ext uri="{BB962C8B-B14F-4D97-AF65-F5344CB8AC3E}">
        <p14:creationId xmlns:p14="http://schemas.microsoft.com/office/powerpoint/2010/main" val="2815497532"/>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35241" y="201051"/>
            <a:ext cx="8097624" cy="5232202"/>
          </a:xfrm>
          <a:prstGeom prst="rect">
            <a:avLst/>
          </a:prstGeom>
          <a:noFill/>
        </p:spPr>
        <p:txBody>
          <a:bodyPr wrap="square" rtlCol="0">
            <a:spAutoFit/>
          </a:bodyPr>
          <a:lstStyle/>
          <a:p>
            <a:pPr marL="1200150" lvl="2" indent="-285750" algn="just">
              <a:buFont typeface="Wingdings" panose="05000000000000000000" pitchFamily="2" charset="2"/>
              <a:buChar char="§"/>
            </a:pPr>
            <a:endParaRPr lang="fr-FR" sz="1200" dirty="0">
              <a:solidFill>
                <a:prstClr val="black"/>
              </a:solidFill>
            </a:endParaRPr>
          </a:p>
          <a:p>
            <a:pPr marL="457200" lvl="0" indent="-457200" algn="just">
              <a:spcAft>
                <a:spcPts val="600"/>
              </a:spcAft>
              <a:buFont typeface="+mj-lt"/>
              <a:buAutoNum type="arabicPeriod" startAt="3"/>
            </a:pPr>
            <a:r>
              <a:rPr lang="fr-FR" sz="1600" dirty="0">
                <a:solidFill>
                  <a:prstClr val="black"/>
                </a:solidFill>
              </a:rPr>
              <a:t>Maintien en fonctions : situation exceptionnelle pour finir l’année d’enseignement ou un mandat </a:t>
            </a:r>
            <a:endParaRPr lang="fr-FR" sz="1600" dirty="0" smtClean="0">
              <a:solidFill>
                <a:prstClr val="black"/>
              </a:solidFill>
            </a:endParaRPr>
          </a:p>
          <a:p>
            <a:pPr marL="457200" lvl="0" indent="-457200" algn="just">
              <a:spcAft>
                <a:spcPts val="600"/>
              </a:spcAft>
              <a:buFont typeface="+mj-lt"/>
              <a:buAutoNum type="arabicPeriod" startAt="3"/>
            </a:pPr>
            <a:endParaRPr lang="fr-FR" sz="1600" dirty="0" smtClean="0">
              <a:solidFill>
                <a:prstClr val="black"/>
              </a:solidFill>
            </a:endParaRPr>
          </a:p>
          <a:p>
            <a:pPr lvl="1"/>
            <a:r>
              <a:rPr lang="fr-FR" sz="1400" dirty="0" smtClean="0">
                <a:solidFill>
                  <a:prstClr val="black"/>
                </a:solidFill>
              </a:rPr>
              <a:t>Possibilité de maintien en activité pour les fonctionnaires et agents non titulaires de droit public occupant certains emplois fonctionnels :</a:t>
            </a:r>
          </a:p>
          <a:p>
            <a:pPr marL="628650" lvl="1" indent="-171450">
              <a:buFontTx/>
              <a:buChar char="-"/>
            </a:pPr>
            <a:r>
              <a:rPr lang="fr-FR" sz="1400" dirty="0" smtClean="0">
                <a:solidFill>
                  <a:prstClr val="black"/>
                </a:solidFill>
              </a:rPr>
              <a:t>DGS d’un département ou d’une région</a:t>
            </a:r>
          </a:p>
          <a:p>
            <a:pPr marL="628650" lvl="1" indent="-171450">
              <a:buFontTx/>
              <a:buChar char="-"/>
            </a:pPr>
            <a:r>
              <a:rPr lang="fr-FR" sz="1400" dirty="0" smtClean="0">
                <a:solidFill>
                  <a:prstClr val="black"/>
                </a:solidFill>
              </a:rPr>
              <a:t>DGA des services d’un département ou d’une région</a:t>
            </a:r>
          </a:p>
          <a:p>
            <a:pPr marL="628650" lvl="1" indent="-171450">
              <a:buFontTx/>
              <a:buChar char="-"/>
            </a:pPr>
            <a:r>
              <a:rPr lang="fr-FR" sz="1400" dirty="0" smtClean="0">
                <a:solidFill>
                  <a:prstClr val="black"/>
                </a:solidFill>
              </a:rPr>
              <a:t>DGS d’une commune de plus de 80 000 habitants ou d’un EPCI de plus de 80 000 habitants</a:t>
            </a:r>
          </a:p>
          <a:p>
            <a:pPr lvl="1"/>
            <a:r>
              <a:rPr lang="fr-FR" sz="1400" dirty="0" smtClean="0">
                <a:solidFill>
                  <a:prstClr val="black"/>
                </a:solidFill>
              </a:rPr>
              <a:t>Ces agents, s’ils ont atteint la limite d’âge, peuvent demander à être maintenus en activité jusqu’au renouvellement de l’assemblée délibérante de la collectivité ou de l’organe délibérant de l’établissement public qui les emploie. </a:t>
            </a:r>
          </a:p>
          <a:p>
            <a:pPr lvl="1"/>
            <a:endParaRPr lang="fr-FR" sz="1400" dirty="0" smtClean="0">
              <a:solidFill>
                <a:prstClr val="black"/>
              </a:solidFill>
            </a:endParaRPr>
          </a:p>
          <a:p>
            <a:pPr lvl="1"/>
            <a:r>
              <a:rPr lang="fr-FR" sz="1400" dirty="0" smtClean="0">
                <a:solidFill>
                  <a:prstClr val="black"/>
                </a:solidFill>
              </a:rPr>
              <a:t>Possibilité </a:t>
            </a:r>
            <a:r>
              <a:rPr lang="fr-FR" sz="1400" dirty="0">
                <a:solidFill>
                  <a:prstClr val="black"/>
                </a:solidFill>
              </a:rPr>
              <a:t>aux personnels enseignants de continuer à assurer </a:t>
            </a:r>
            <a:r>
              <a:rPr lang="fr-FR" sz="1400" dirty="0" smtClean="0">
                <a:solidFill>
                  <a:prstClr val="black"/>
                </a:solidFill>
              </a:rPr>
              <a:t>leur service </a:t>
            </a:r>
            <a:r>
              <a:rPr lang="fr-FR" sz="1400" dirty="0">
                <a:solidFill>
                  <a:prstClr val="black"/>
                </a:solidFill>
              </a:rPr>
              <a:t>jusqu’au terme de l’année scolaire ou universitaire au cours de laquelle la limite d’âge est </a:t>
            </a:r>
            <a:r>
              <a:rPr lang="fr-FR" sz="1400" dirty="0" smtClean="0">
                <a:solidFill>
                  <a:prstClr val="black"/>
                </a:solidFill>
              </a:rPr>
              <a:t>atteinte.</a:t>
            </a:r>
          </a:p>
          <a:p>
            <a:pPr lvl="1"/>
            <a:endParaRPr lang="fr-FR" sz="1400" dirty="0" smtClean="0">
              <a:solidFill>
                <a:prstClr val="black"/>
              </a:solidFill>
            </a:endParaRPr>
          </a:p>
          <a:p>
            <a:pPr lvl="1"/>
            <a:r>
              <a:rPr lang="fr-FR" sz="1400" dirty="0" smtClean="0">
                <a:solidFill>
                  <a:prstClr val="black"/>
                </a:solidFill>
              </a:rPr>
              <a:t>Dans </a:t>
            </a:r>
            <a:r>
              <a:rPr lang="fr-FR" sz="1400" dirty="0">
                <a:solidFill>
                  <a:prstClr val="black"/>
                </a:solidFill>
              </a:rPr>
              <a:t>la limite du nombre de trimestres requis pour obtenir le </a:t>
            </a:r>
            <a:r>
              <a:rPr lang="fr-FR" sz="1400" dirty="0" smtClean="0">
                <a:solidFill>
                  <a:prstClr val="black"/>
                </a:solidFill>
              </a:rPr>
              <a:t>% maximum </a:t>
            </a:r>
            <a:r>
              <a:rPr lang="fr-FR" sz="1400" dirty="0">
                <a:solidFill>
                  <a:prstClr val="black"/>
                </a:solidFill>
              </a:rPr>
              <a:t>de pension.</a:t>
            </a:r>
          </a:p>
          <a:p>
            <a:pPr lvl="1"/>
            <a:r>
              <a:rPr lang="fr-FR" sz="1400" dirty="0">
                <a:solidFill>
                  <a:prstClr val="black"/>
                </a:solidFill>
              </a:rPr>
              <a:t>Non limité dans le temps</a:t>
            </a:r>
            <a:r>
              <a:rPr lang="fr-FR" sz="1400" dirty="0" smtClean="0">
                <a:solidFill>
                  <a:prstClr val="black"/>
                </a:solidFill>
              </a:rPr>
              <a:t>.</a:t>
            </a:r>
          </a:p>
          <a:p>
            <a:pPr lvl="1"/>
            <a:endParaRPr lang="fr-FR" sz="1200" dirty="0">
              <a:solidFill>
                <a:prstClr val="black"/>
              </a:solidFill>
            </a:endParaRPr>
          </a:p>
          <a:p>
            <a:r>
              <a:rPr lang="fr-FR" sz="1400" dirty="0"/>
              <a:t>Le maintien en fonction peut commencer après une prolongation d’activité.</a:t>
            </a:r>
          </a:p>
          <a:p>
            <a:endParaRPr lang="fr-FR" sz="1400" dirty="0" smtClean="0"/>
          </a:p>
          <a:p>
            <a:r>
              <a:rPr lang="fr-FR" sz="1400" dirty="0" smtClean="0"/>
              <a:t>Ce </a:t>
            </a:r>
            <a:r>
              <a:rPr lang="fr-FR" sz="1400" dirty="0"/>
              <a:t>maintien n'est pas de droit. L'autorité territoriale peut y répondre défavorablement </a:t>
            </a:r>
            <a:r>
              <a:rPr lang="fr-FR" sz="1400" dirty="0" smtClean="0"/>
              <a:t>si l'intérêt </a:t>
            </a:r>
            <a:r>
              <a:rPr lang="fr-FR" sz="1400" dirty="0"/>
              <a:t>du service le justifie.</a:t>
            </a:r>
            <a:endParaRPr lang="fr-FR" sz="1400" dirty="0">
              <a:solidFill>
                <a:prstClr val="black"/>
              </a:solidFill>
            </a:endParaRPr>
          </a:p>
        </p:txBody>
      </p:sp>
    </p:spTree>
    <p:extLst>
      <p:ext uri="{BB962C8B-B14F-4D97-AF65-F5344CB8AC3E}">
        <p14:creationId xmlns:p14="http://schemas.microsoft.com/office/powerpoint/2010/main" val="3332430322"/>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191931" y="102738"/>
            <a:ext cx="2762053" cy="523220"/>
          </a:xfrm>
          <a:prstGeom prst="rect">
            <a:avLst/>
          </a:prstGeom>
          <a:noFill/>
        </p:spPr>
        <p:txBody>
          <a:bodyPr wrap="square" rtlCol="0">
            <a:spAutoFit/>
          </a:bodyPr>
          <a:lstStyle/>
          <a:p>
            <a:r>
              <a:rPr lang="fr-FR" sz="2800" dirty="0">
                <a:solidFill>
                  <a:srgbClr val="CD1D2C"/>
                </a:solidFill>
                <a:latin typeface="Trebuchet MS" panose="020B0603020202020204" pitchFamily="34" charset="0"/>
              </a:rPr>
              <a:t>La limite d'âge</a:t>
            </a:r>
          </a:p>
        </p:txBody>
      </p:sp>
      <p:grpSp>
        <p:nvGrpSpPr>
          <p:cNvPr id="3" name="Group 4"/>
          <p:cNvGrpSpPr>
            <a:grpSpLocks noChangeAspect="1"/>
          </p:cNvGrpSpPr>
          <p:nvPr/>
        </p:nvGrpSpPr>
        <p:grpSpPr bwMode="auto">
          <a:xfrm>
            <a:off x="195264" y="625476"/>
            <a:ext cx="8756650" cy="5867400"/>
            <a:chOff x="123" y="394"/>
            <a:chExt cx="5516" cy="3696"/>
          </a:xfrm>
        </p:grpSpPr>
        <p:sp>
          <p:nvSpPr>
            <p:cNvPr id="4" name="AutoShape 3"/>
            <p:cNvSpPr>
              <a:spLocks noChangeAspect="1" noChangeArrowheads="1" noTextEdit="1"/>
            </p:cNvSpPr>
            <p:nvPr/>
          </p:nvSpPr>
          <p:spPr bwMode="auto">
            <a:xfrm>
              <a:off x="405" y="471"/>
              <a:ext cx="5157" cy="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 y="394"/>
              <a:ext cx="5516" cy="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23416037"/>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70960" y="428633"/>
            <a:ext cx="7795968" cy="6417141"/>
          </a:xfrm>
          <a:prstGeom prst="rect">
            <a:avLst/>
          </a:prstGeom>
          <a:noFill/>
        </p:spPr>
        <p:txBody>
          <a:bodyPr wrap="square" rtlCol="0">
            <a:spAutoFit/>
          </a:bodyPr>
          <a:lstStyle/>
          <a:p>
            <a:pPr lvl="0" algn="ctr"/>
            <a:r>
              <a:rPr lang="fr-FR" sz="2800" dirty="0" smtClean="0">
                <a:solidFill>
                  <a:srgbClr val="CD1D2C"/>
                </a:solidFill>
                <a:latin typeface="Trebuchet MS" panose="020B0603020202020204" pitchFamily="34" charset="0"/>
              </a:rPr>
              <a:t>Cumuls « pensions-activités »</a:t>
            </a:r>
          </a:p>
          <a:p>
            <a:endParaRPr lang="fr-FR" sz="1000" dirty="0">
              <a:latin typeface="Trebuchet MS" panose="020B0603020202020204" pitchFamily="34" charset="0"/>
            </a:endParaRPr>
          </a:p>
          <a:p>
            <a:pPr marL="742950" lvl="1" indent="-285750">
              <a:buFont typeface="Wingdings" panose="05000000000000000000" pitchFamily="2" charset="2"/>
              <a:buChar char="§"/>
            </a:pPr>
            <a:endParaRPr lang="fr-FR" sz="700" dirty="0">
              <a:latin typeface="Trebuchet MS" panose="020B0603020202020204" pitchFamily="34" charset="0"/>
            </a:endParaRPr>
          </a:p>
          <a:p>
            <a:pPr marL="285750" lvl="0" indent="-285750" defTabSz="914400">
              <a:buFont typeface="Wingdings" panose="05000000000000000000" pitchFamily="2" charset="2"/>
              <a:buChar char="Ü"/>
            </a:pPr>
            <a:r>
              <a:rPr lang="fr-FR" sz="1600" dirty="0">
                <a:solidFill>
                  <a:prstClr val="black"/>
                </a:solidFill>
                <a:latin typeface="Trebuchet MS" panose="020B0603020202020204" pitchFamily="34" charset="0"/>
                <a:sym typeface="Wingdings"/>
              </a:rPr>
              <a:t>Modification des règles de cumul sur les pensions liquidées à compter du 1</a:t>
            </a:r>
            <a:r>
              <a:rPr lang="fr-FR" sz="1600" baseline="30000" dirty="0">
                <a:solidFill>
                  <a:prstClr val="black"/>
                </a:solidFill>
                <a:latin typeface="Trebuchet MS" panose="020B0603020202020204" pitchFamily="34" charset="0"/>
                <a:sym typeface="Wingdings"/>
              </a:rPr>
              <a:t>er</a:t>
            </a:r>
            <a:r>
              <a:rPr lang="fr-FR" sz="1600" dirty="0">
                <a:solidFill>
                  <a:prstClr val="black"/>
                </a:solidFill>
                <a:latin typeface="Trebuchet MS" panose="020B0603020202020204" pitchFamily="34" charset="0"/>
                <a:sym typeface="Wingdings"/>
              </a:rPr>
              <a:t> janvier 2015</a:t>
            </a:r>
          </a:p>
          <a:p>
            <a:pPr lvl="0" defTabSz="914400"/>
            <a:endParaRPr lang="fr-FR" sz="1600" dirty="0">
              <a:solidFill>
                <a:prstClr val="black"/>
              </a:solidFill>
              <a:latin typeface="Trebuchet MS" panose="020B0603020202020204" pitchFamily="34" charset="0"/>
              <a:sym typeface="Wingdings"/>
            </a:endParaRPr>
          </a:p>
          <a:p>
            <a:pPr marL="742950" lvl="1" indent="-285750" algn="just" defTabSz="914400">
              <a:buFont typeface="Arial" panose="020B0604020202020204" pitchFamily="34" charset="0"/>
              <a:buChar char="•"/>
            </a:pPr>
            <a:r>
              <a:rPr lang="fr-FR" sz="1600" dirty="0">
                <a:solidFill>
                  <a:prstClr val="black"/>
                </a:solidFill>
                <a:latin typeface="Trebuchet MS" panose="020B0603020202020204" pitchFamily="34" charset="0"/>
                <a:sym typeface="Wingdings"/>
              </a:rPr>
              <a:t>Application des règles de cumul à la reprise d’activité auprès de tous les employeurs publics et privés </a:t>
            </a:r>
          </a:p>
          <a:p>
            <a:pPr marL="742950" lvl="1" indent="-285750" defTabSz="914400">
              <a:buFont typeface="Arial" panose="020B0604020202020204" pitchFamily="34" charset="0"/>
              <a:buChar char="•"/>
            </a:pPr>
            <a:r>
              <a:rPr lang="fr-FR" sz="1600" dirty="0">
                <a:solidFill>
                  <a:prstClr val="black"/>
                </a:solidFill>
                <a:latin typeface="Trebuchet MS" panose="020B0603020202020204" pitchFamily="34" charset="0"/>
                <a:sym typeface="Wingdings"/>
              </a:rPr>
              <a:t>Nécessaire rupture du lien avec l’employeur</a:t>
            </a:r>
          </a:p>
          <a:p>
            <a:pPr marL="742950" lvl="1" indent="-285750" algn="just" defTabSz="914400">
              <a:buFont typeface="Arial" panose="020B0604020202020204" pitchFamily="34" charset="0"/>
              <a:buChar char="•"/>
            </a:pPr>
            <a:r>
              <a:rPr lang="fr-FR" sz="1600" b="1" dirty="0">
                <a:solidFill>
                  <a:prstClr val="black"/>
                </a:solidFill>
                <a:latin typeface="Trebuchet MS" panose="020B0603020202020204" pitchFamily="34" charset="0"/>
                <a:sym typeface="Wingdings"/>
              </a:rPr>
              <a:t>La reprise d’activité d’un pensionné n’ouvre aucun droit à pension malgré le versement des cotisations</a:t>
            </a:r>
          </a:p>
          <a:p>
            <a:pPr marL="742950" lvl="1" indent="-285750" algn="just" defTabSz="914400">
              <a:buFont typeface="Arial" panose="020B0604020202020204" pitchFamily="34" charset="0"/>
              <a:buChar char="•"/>
            </a:pPr>
            <a:r>
              <a:rPr lang="fr-FR" sz="1600" dirty="0">
                <a:solidFill>
                  <a:prstClr val="black"/>
                </a:solidFill>
                <a:latin typeface="Trebuchet MS" panose="020B0603020202020204" pitchFamily="34" charset="0"/>
                <a:sym typeface="Wingdings"/>
              </a:rPr>
              <a:t>Cumul possible sous réserve que le pensionné ait liquidé ses pensions auprès de la totalité des régimes de bases et complémentaires pour lesquels l’âge d’ouverture du droit est inférieure ou égal à 62 ans.</a:t>
            </a:r>
          </a:p>
          <a:p>
            <a:pPr marL="742950" lvl="1" indent="-285750" algn="just" defTabSz="914400">
              <a:buFont typeface="Arial" panose="020B0604020202020204" pitchFamily="34" charset="0"/>
              <a:buChar char="•"/>
            </a:pPr>
            <a:r>
              <a:rPr lang="fr-FR" sz="1600" dirty="0">
                <a:solidFill>
                  <a:prstClr val="black"/>
                </a:solidFill>
                <a:latin typeface="Trebuchet MS" panose="020B0603020202020204" pitchFamily="34" charset="0"/>
                <a:sym typeface="Wingdings"/>
              </a:rPr>
              <a:t>La reprise d’activité en qualité de stagiaire ou titulaire à temps complet aura pour conséquence l’annulation de la pension CNRACL et le versement ultérieur d’une pension unique pour l’ensemble de sa carrière.</a:t>
            </a:r>
          </a:p>
          <a:p>
            <a:pPr marL="742950" lvl="1" indent="-285750" algn="just" defTabSz="914400">
              <a:buFont typeface="Arial" panose="020B0604020202020204" pitchFamily="34" charset="0"/>
              <a:buChar char="•"/>
            </a:pPr>
            <a:endParaRPr lang="fr-FR" sz="1600" dirty="0">
              <a:solidFill>
                <a:prstClr val="black"/>
              </a:solidFill>
              <a:latin typeface="Trebuchet MS" panose="020B0603020202020204" pitchFamily="34" charset="0"/>
              <a:sym typeface="Wingdings"/>
            </a:endParaRPr>
          </a:p>
          <a:p>
            <a:pPr marL="285750" lvl="0" indent="-285750" defTabSz="914400">
              <a:lnSpc>
                <a:spcPct val="150000"/>
              </a:lnSpc>
              <a:buFont typeface="Wingdings" panose="05000000000000000000" pitchFamily="2" charset="2"/>
              <a:buChar char="Ü"/>
            </a:pPr>
            <a:r>
              <a:rPr lang="fr-FR" sz="1600" dirty="0">
                <a:solidFill>
                  <a:prstClr val="black"/>
                </a:solidFill>
                <a:latin typeface="Trebuchet MS" panose="020B0603020202020204" pitchFamily="34" charset="0"/>
                <a:sym typeface="Wingdings"/>
              </a:rPr>
              <a:t>Date d’application :</a:t>
            </a:r>
          </a:p>
          <a:p>
            <a:pPr lvl="0" defTabSz="914400"/>
            <a:endParaRPr lang="fr-FR" sz="1600" dirty="0">
              <a:solidFill>
                <a:prstClr val="black"/>
              </a:solidFill>
              <a:latin typeface="Trebuchet MS" panose="020B0603020202020204" pitchFamily="34" charset="0"/>
              <a:sym typeface="Wingdings"/>
            </a:endParaRPr>
          </a:p>
          <a:p>
            <a:pPr marL="800100" lvl="1" indent="-342900" defTabSz="914400">
              <a:buFont typeface="Arial" panose="020B0604020202020204" pitchFamily="34" charset="0"/>
              <a:buChar char="•"/>
            </a:pPr>
            <a:r>
              <a:rPr lang="fr-FR" sz="1600" dirty="0">
                <a:solidFill>
                  <a:prstClr val="black"/>
                </a:solidFill>
                <a:latin typeface="Trebuchet MS" panose="020B0603020202020204" pitchFamily="34" charset="0"/>
                <a:sym typeface="Wingdings"/>
              </a:rPr>
              <a:t>Dispositions applicables aux assurés dont la première pension de base prend effet à compter du 1</a:t>
            </a:r>
            <a:r>
              <a:rPr lang="fr-FR" sz="1600" baseline="30000" dirty="0">
                <a:solidFill>
                  <a:prstClr val="black"/>
                </a:solidFill>
                <a:latin typeface="Trebuchet MS" panose="020B0603020202020204" pitchFamily="34" charset="0"/>
                <a:sym typeface="Wingdings"/>
              </a:rPr>
              <a:t>er</a:t>
            </a:r>
            <a:r>
              <a:rPr lang="fr-FR" sz="1600" dirty="0">
                <a:solidFill>
                  <a:prstClr val="black"/>
                </a:solidFill>
                <a:latin typeface="Trebuchet MS" panose="020B0603020202020204" pitchFamily="34" charset="0"/>
                <a:sym typeface="Wingdings"/>
              </a:rPr>
              <a:t> janvier 2015</a:t>
            </a:r>
          </a:p>
          <a:p>
            <a:pPr marL="285750" indent="-285750" defTabSz="914400">
              <a:spcBef>
                <a:spcPts val="600"/>
              </a:spcBef>
              <a:buFont typeface="Wingdings" panose="05000000000000000000" pitchFamily="2" charset="2"/>
              <a:buChar char="Ø"/>
            </a:pPr>
            <a:r>
              <a:rPr lang="fr-FR" sz="1600" dirty="0" smtClean="0">
                <a:solidFill>
                  <a:prstClr val="black"/>
                </a:solidFill>
                <a:latin typeface="Trebuchet MS" panose="020B0603020202020204" pitchFamily="34" charset="0"/>
              </a:rPr>
              <a:t>Dans tous les cas l’agent doit impérativement EN AVISER (lettre ou mail) la CNRACL, service des paiements</a:t>
            </a:r>
            <a:endParaRPr lang="fr-FR" sz="1600" dirty="0">
              <a:solidFill>
                <a:prstClr val="black"/>
              </a:solidFill>
              <a:latin typeface="Trebuchet MS" panose="020B0603020202020204" pitchFamily="34" charset="0"/>
            </a:endParaRPr>
          </a:p>
          <a:p>
            <a:pPr lvl="1"/>
            <a:endParaRPr lang="fr-FR" sz="1400" dirty="0">
              <a:latin typeface="Trebuchet MS" panose="020B0603020202020204" pitchFamily="34" charset="0"/>
            </a:endParaRPr>
          </a:p>
          <a:p>
            <a:pPr lvl="1"/>
            <a:endParaRPr lang="fr-FR" sz="700" dirty="0">
              <a:latin typeface="Trebuchet MS" panose="020B0603020202020204" pitchFamily="34" charset="0"/>
            </a:endParaRPr>
          </a:p>
        </p:txBody>
      </p:sp>
    </p:spTree>
    <p:extLst>
      <p:ext uri="{BB962C8B-B14F-4D97-AF65-F5344CB8AC3E}">
        <p14:creationId xmlns:p14="http://schemas.microsoft.com/office/powerpoint/2010/main" val="4078799421"/>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914400" y="54525"/>
            <a:ext cx="6466788" cy="738664"/>
          </a:xfrm>
          <a:prstGeom prst="rect">
            <a:avLst/>
          </a:prstGeom>
          <a:noFill/>
        </p:spPr>
        <p:txBody>
          <a:bodyPr wrap="square" rtlCol="0">
            <a:spAutoFit/>
          </a:bodyPr>
          <a:lstStyle/>
          <a:p>
            <a:pPr lvl="0" algn="ctr"/>
            <a:r>
              <a:rPr lang="fr-FR" sz="2800" dirty="0">
                <a:solidFill>
                  <a:srgbClr val="CD1D2C"/>
                </a:solidFill>
                <a:latin typeface="Trebuchet MS" panose="020B0603020202020204" pitchFamily="34" charset="0"/>
              </a:rPr>
              <a:t>Cumuls « pensions-activités »</a:t>
            </a:r>
          </a:p>
          <a:p>
            <a:pPr algn="ctr"/>
            <a:r>
              <a:rPr lang="fr-FR" sz="1400" dirty="0" smtClean="0">
                <a:latin typeface="Trebuchet MS" panose="020B0603020202020204" pitchFamily="34" charset="0"/>
              </a:rPr>
              <a:t>Règles </a:t>
            </a:r>
            <a:r>
              <a:rPr lang="fr-FR" sz="1400" dirty="0">
                <a:latin typeface="Trebuchet MS" panose="020B0603020202020204" pitchFamily="34" charset="0"/>
              </a:rPr>
              <a:t>applicables à compter du 1</a:t>
            </a:r>
            <a:r>
              <a:rPr lang="fr-FR" sz="1400" baseline="30000" dirty="0">
                <a:latin typeface="Trebuchet MS" panose="020B0603020202020204" pitchFamily="34" charset="0"/>
              </a:rPr>
              <a:t>er</a:t>
            </a:r>
            <a:r>
              <a:rPr lang="fr-FR" sz="1400" dirty="0">
                <a:latin typeface="Trebuchet MS" panose="020B0603020202020204" pitchFamily="34" charset="0"/>
              </a:rPr>
              <a:t> janvier 2015</a:t>
            </a:r>
          </a:p>
        </p:txBody>
      </p:sp>
      <p:graphicFrame>
        <p:nvGraphicFramePr>
          <p:cNvPr id="4" name="Tableau 3"/>
          <p:cNvGraphicFramePr>
            <a:graphicFrameLocks noGrp="1"/>
          </p:cNvGraphicFramePr>
          <p:nvPr>
            <p:extLst>
              <p:ext uri="{D42A27DB-BD31-4B8C-83A1-F6EECF244321}">
                <p14:modId xmlns:p14="http://schemas.microsoft.com/office/powerpoint/2010/main" val="3961190220"/>
              </p:ext>
            </p:extLst>
          </p:nvPr>
        </p:nvGraphicFramePr>
        <p:xfrm>
          <a:off x="1373172" y="807420"/>
          <a:ext cx="5857187" cy="5432446"/>
        </p:xfrm>
        <a:graphic>
          <a:graphicData uri="http://schemas.openxmlformats.org/drawingml/2006/table">
            <a:tbl>
              <a:tblPr firstRow="1" bandRow="1">
                <a:tableStyleId>{5C22544A-7EE6-4342-B048-85BDC9FD1C3A}</a:tableStyleId>
              </a:tblPr>
              <a:tblGrid>
                <a:gridCol w="1971706">
                  <a:extLst>
                    <a:ext uri="{9D8B030D-6E8A-4147-A177-3AD203B41FA5}">
                      <a16:colId xmlns:a16="http://schemas.microsoft.com/office/drawing/2014/main" xmlns="" val="20000"/>
                    </a:ext>
                  </a:extLst>
                </a:gridCol>
                <a:gridCol w="1971706">
                  <a:extLst>
                    <a:ext uri="{9D8B030D-6E8A-4147-A177-3AD203B41FA5}">
                      <a16:colId xmlns:a16="http://schemas.microsoft.com/office/drawing/2014/main" xmlns="" val="20001"/>
                    </a:ext>
                  </a:extLst>
                </a:gridCol>
                <a:gridCol w="1913775">
                  <a:extLst>
                    <a:ext uri="{9D8B030D-6E8A-4147-A177-3AD203B41FA5}">
                      <a16:colId xmlns:a16="http://schemas.microsoft.com/office/drawing/2014/main" xmlns="" val="20002"/>
                    </a:ext>
                  </a:extLst>
                </a:gridCol>
              </a:tblGrid>
              <a:tr h="599847">
                <a:tc>
                  <a:txBody>
                    <a:bodyPr/>
                    <a:lstStyle/>
                    <a:p>
                      <a:endParaRPr lang="fr-FR" sz="10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b="1" dirty="0" smtClean="0">
                          <a:solidFill>
                            <a:schemeClr val="tx1"/>
                          </a:solidFill>
                          <a:latin typeface="Trebuchet MS" panose="020B0603020202020204" pitchFamily="34" charset="0"/>
                        </a:rPr>
                        <a:t>Employeurs publics (Etat, employeurs</a:t>
                      </a:r>
                      <a:r>
                        <a:rPr lang="fr-FR" sz="1000" b="1" baseline="0" dirty="0" smtClean="0">
                          <a:solidFill>
                            <a:schemeClr val="tx1"/>
                          </a:solidFill>
                          <a:latin typeface="Trebuchet MS" panose="020B0603020202020204" pitchFamily="34" charset="0"/>
                        </a:rPr>
                        <a:t> territoriaux et hospitaliers</a:t>
                      </a:r>
                      <a:endParaRPr lang="fr-FR" sz="1000" b="1"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b="1" dirty="0" smtClean="0">
                          <a:solidFill>
                            <a:schemeClr val="tx1"/>
                          </a:solidFill>
                          <a:latin typeface="Trebuchet MS" panose="020B0603020202020204" pitchFamily="34" charset="0"/>
                        </a:rPr>
                        <a:t>Employeurs privés ou EPIC</a:t>
                      </a:r>
                      <a:endParaRPr lang="fr-FR" sz="1000" b="1"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55878">
                <a:tc>
                  <a:txBody>
                    <a:bodyPr/>
                    <a:lstStyle/>
                    <a:p>
                      <a:pPr algn="ctr"/>
                      <a:r>
                        <a:rPr lang="fr-FR" sz="900" dirty="0" smtClean="0">
                          <a:solidFill>
                            <a:schemeClr val="tx1"/>
                          </a:solidFill>
                          <a:latin typeface="Trebuchet MS" panose="020B0603020202020204" pitchFamily="34" charset="0"/>
                        </a:rPr>
                        <a:t>Pensionné recruté </a:t>
                      </a:r>
                    </a:p>
                    <a:p>
                      <a:pPr algn="ctr"/>
                      <a:r>
                        <a:rPr lang="fr-FR" sz="900" dirty="0" smtClean="0">
                          <a:solidFill>
                            <a:schemeClr val="tx1"/>
                          </a:solidFill>
                          <a:latin typeface="Trebuchet MS" panose="020B0603020202020204" pitchFamily="34" charset="0"/>
                        </a:rPr>
                        <a:t>Stagiaire ou titulaire</a:t>
                      </a:r>
                    </a:p>
                    <a:p>
                      <a:pPr algn="ctr"/>
                      <a:r>
                        <a:rPr lang="fr-FR" sz="900" dirty="0" smtClean="0">
                          <a:solidFill>
                            <a:schemeClr val="tx1"/>
                          </a:solidFill>
                          <a:latin typeface="Trebuchet MS" panose="020B0603020202020204" pitchFamily="34" charset="0"/>
                          <a:sym typeface="Wingdings" panose="05000000000000000000" pitchFamily="2" charset="2"/>
                        </a:rPr>
                        <a:t> </a:t>
                      </a:r>
                      <a:r>
                        <a:rPr lang="fr-FR" sz="900" dirty="0" smtClean="0">
                          <a:solidFill>
                            <a:schemeClr val="tx1"/>
                          </a:solidFill>
                          <a:latin typeface="Trebuchet MS" panose="020B0603020202020204" pitchFamily="34" charset="0"/>
                        </a:rPr>
                        <a:t>Agent réaffilié au près</a:t>
                      </a:r>
                      <a:r>
                        <a:rPr lang="fr-FR" sz="900" baseline="0" dirty="0" smtClean="0">
                          <a:solidFill>
                            <a:schemeClr val="tx1"/>
                          </a:solidFill>
                          <a:latin typeface="Trebuchet MS" panose="020B0603020202020204" pitchFamily="34" charset="0"/>
                        </a:rPr>
                        <a:t> d’un employeur public</a:t>
                      </a: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solidFill>
                            <a:srgbClr val="FF0000"/>
                          </a:solidFill>
                          <a:latin typeface="Trebuchet MS" panose="020B0603020202020204" pitchFamily="34" charset="0"/>
                        </a:rPr>
                        <a:t>Cumul interdit</a:t>
                      </a:r>
                    </a:p>
                    <a:p>
                      <a:pPr algn="ctr"/>
                      <a:r>
                        <a:rPr lang="fr-FR" sz="900" dirty="0" smtClean="0">
                          <a:solidFill>
                            <a:schemeClr val="tx1"/>
                          </a:solidFill>
                          <a:latin typeface="Trebuchet MS" panose="020B0603020202020204" pitchFamily="34" charset="0"/>
                        </a:rPr>
                        <a:t>Pension annulée</a:t>
                      </a:r>
                    </a:p>
                    <a:p>
                      <a:pPr algn="ctr"/>
                      <a:r>
                        <a:rPr lang="fr-FR" sz="900" dirty="0" smtClean="0">
                          <a:solidFill>
                            <a:schemeClr val="tx1"/>
                          </a:solidFill>
                          <a:latin typeface="Trebuchet MS" panose="020B0603020202020204" pitchFamily="34" charset="0"/>
                        </a:rPr>
                        <a:t>(une pension réunissant les 2 carrières sera servie à l’agent à sa nouvelle radiation des cadres)</a:t>
                      </a: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solidFill>
                            <a:schemeClr val="tx1"/>
                          </a:solidFill>
                          <a:latin typeface="Trebuchet MS" panose="020B0603020202020204" pitchFamily="34" charset="0"/>
                        </a:rPr>
                        <a:t>Sans objet</a:t>
                      </a: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142081">
                <a:tc>
                  <a:txBody>
                    <a:bodyPr/>
                    <a:lstStyle/>
                    <a:p>
                      <a:pPr algn="ctr"/>
                      <a:r>
                        <a:rPr lang="fr-FR" sz="900" dirty="0" smtClean="0">
                          <a:solidFill>
                            <a:schemeClr val="tx1"/>
                          </a:solidFill>
                          <a:latin typeface="Trebuchet MS" panose="020B0603020202020204" pitchFamily="34" charset="0"/>
                        </a:rPr>
                        <a:t>Autre pensionné</a:t>
                      </a:r>
                      <a:r>
                        <a:rPr lang="fr-FR" sz="900" baseline="0" dirty="0" smtClean="0">
                          <a:solidFill>
                            <a:schemeClr val="tx1"/>
                          </a:solidFill>
                          <a:latin typeface="Trebuchet MS" panose="020B0603020202020204" pitchFamily="34" charset="0"/>
                        </a:rPr>
                        <a:t> recrutés</a:t>
                      </a:r>
                    </a:p>
                    <a:p>
                      <a:pPr algn="ctr"/>
                      <a:r>
                        <a:rPr lang="fr-FR" sz="900" baseline="0" dirty="0" smtClean="0">
                          <a:solidFill>
                            <a:schemeClr val="tx1"/>
                          </a:solidFill>
                          <a:latin typeface="Trebuchet MS" panose="020B0603020202020204" pitchFamily="34" charset="0"/>
                        </a:rPr>
                        <a:t>Sous contrats</a:t>
                      </a:r>
                    </a:p>
                    <a:p>
                      <a:pPr algn="ctr"/>
                      <a:r>
                        <a:rPr lang="fr-FR" sz="900" u="sng" baseline="0" dirty="0" smtClean="0">
                          <a:solidFill>
                            <a:schemeClr val="tx1"/>
                          </a:solidFill>
                          <a:latin typeface="Trebuchet MS" panose="020B0603020202020204" pitchFamily="34" charset="0"/>
                        </a:rPr>
                        <a:t>Cas général</a:t>
                      </a:r>
                      <a:endParaRPr lang="fr-FR" sz="900" u="sng"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chemeClr val="accent6">
                              <a:lumMod val="75000"/>
                            </a:schemeClr>
                          </a:solidFill>
                          <a:latin typeface="Trebuchet MS" panose="020B0603020202020204" pitchFamily="34" charset="0"/>
                        </a:rPr>
                        <a:t>Cumul autorisé avec plafonnement de rémunération</a:t>
                      </a:r>
                    </a:p>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chemeClr val="tx1"/>
                          </a:solidFill>
                          <a:latin typeface="Trebuchet MS" panose="020B0603020202020204" pitchFamily="34" charset="0"/>
                        </a:rPr>
                        <a:t>(1/3</a:t>
                      </a:r>
                      <a:r>
                        <a:rPr lang="fr-FR" sz="900" baseline="0" dirty="0" smtClean="0">
                          <a:solidFill>
                            <a:schemeClr val="tx1"/>
                          </a:solidFill>
                          <a:latin typeface="Trebuchet MS" panose="020B0603020202020204" pitchFamily="34" charset="0"/>
                        </a:rPr>
                        <a:t> pension + </a:t>
                      </a:r>
                      <a:r>
                        <a:rPr lang="fr-FR" sz="900" u="sng" baseline="0" dirty="0" smtClean="0">
                          <a:solidFill>
                            <a:schemeClr val="tx1"/>
                          </a:solidFill>
                          <a:latin typeface="Trebuchet MS" panose="020B0603020202020204" pitchFamily="34" charset="0"/>
                        </a:rPr>
                        <a:t>6 948,32 euros en 2015</a:t>
                      </a:r>
                      <a:r>
                        <a:rPr lang="fr-FR" sz="900" baseline="0" dirty="0" smtClean="0">
                          <a:solidFill>
                            <a:schemeClr val="tx1"/>
                          </a:solidFill>
                          <a:latin typeface="Trebuchet MS" panose="020B0603020202020204" pitchFamily="34" charset="0"/>
                        </a:rPr>
                        <a:t>) sinon écrêtement de la pension du montant du dépassement</a:t>
                      </a:r>
                      <a:endParaRPr lang="fr-FR" sz="900" dirty="0" smtClean="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chemeClr val="accent6">
                              <a:lumMod val="75000"/>
                            </a:schemeClr>
                          </a:solidFill>
                          <a:latin typeface="Trebuchet MS" panose="020B0603020202020204" pitchFamily="34" charset="0"/>
                        </a:rPr>
                        <a:t>Cumul autorisé avec plafonnement de rémunération</a:t>
                      </a:r>
                    </a:p>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chemeClr val="tx1"/>
                          </a:solidFill>
                          <a:latin typeface="Trebuchet MS" panose="020B0603020202020204" pitchFamily="34" charset="0"/>
                        </a:rPr>
                        <a:t>(1/3</a:t>
                      </a:r>
                      <a:r>
                        <a:rPr lang="fr-FR" sz="900" baseline="0" dirty="0" smtClean="0">
                          <a:solidFill>
                            <a:schemeClr val="tx1"/>
                          </a:solidFill>
                          <a:latin typeface="Trebuchet MS" panose="020B0603020202020204" pitchFamily="34" charset="0"/>
                        </a:rPr>
                        <a:t> pension + </a:t>
                      </a:r>
                      <a:r>
                        <a:rPr lang="fr-FR" sz="900" u="sng" baseline="0" dirty="0" smtClean="0">
                          <a:solidFill>
                            <a:schemeClr val="tx1"/>
                          </a:solidFill>
                          <a:latin typeface="Trebuchet MS" panose="020B0603020202020204" pitchFamily="34" charset="0"/>
                        </a:rPr>
                        <a:t>6 948,32 euros en 2015</a:t>
                      </a:r>
                      <a:r>
                        <a:rPr lang="fr-FR" sz="900" baseline="0" dirty="0" smtClean="0">
                          <a:solidFill>
                            <a:schemeClr val="tx1"/>
                          </a:solidFill>
                          <a:latin typeface="Trebuchet MS" panose="020B0603020202020204" pitchFamily="34" charset="0"/>
                        </a:rPr>
                        <a:t>) sinon écrêtement de la pension du montant du dépassement</a:t>
                      </a:r>
                      <a:endParaRPr lang="fr-FR" sz="900" dirty="0" smtClean="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705715">
                <a:tc>
                  <a:txBody>
                    <a:bodyPr/>
                    <a:lstStyle/>
                    <a:p>
                      <a:pPr algn="ctr"/>
                      <a:r>
                        <a:rPr lang="fr-FR" sz="900" u="sng" dirty="0" smtClean="0">
                          <a:solidFill>
                            <a:schemeClr val="tx1"/>
                          </a:solidFill>
                          <a:latin typeface="Trebuchet MS" panose="020B0603020202020204" pitchFamily="34" charset="0"/>
                        </a:rPr>
                        <a:t>Cas particuliers</a:t>
                      </a:r>
                    </a:p>
                    <a:p>
                      <a:pPr algn="l"/>
                      <a:r>
                        <a:rPr lang="fr-FR" sz="900" dirty="0" smtClean="0">
                          <a:solidFill>
                            <a:schemeClr val="tx1"/>
                          </a:solidFill>
                          <a:latin typeface="Trebuchet MS" panose="020B0603020202020204" pitchFamily="34" charset="0"/>
                        </a:rPr>
                        <a:t>-    Invalide</a:t>
                      </a:r>
                    </a:p>
                    <a:p>
                      <a:pPr marL="171450" indent="-171450" algn="l">
                        <a:buFontTx/>
                        <a:buChar char="-"/>
                      </a:pPr>
                      <a:r>
                        <a:rPr lang="fr-FR" sz="900" dirty="0" smtClean="0">
                          <a:solidFill>
                            <a:schemeClr val="tx1"/>
                          </a:solidFill>
                          <a:latin typeface="Trebuchet MS" panose="020B0603020202020204" pitchFamily="34" charset="0"/>
                        </a:rPr>
                        <a:t>Qui perçoit toutes ses pensions et a atteint</a:t>
                      </a:r>
                      <a:r>
                        <a:rPr lang="fr-FR" sz="900" baseline="0" dirty="0" smtClean="0">
                          <a:solidFill>
                            <a:schemeClr val="tx1"/>
                          </a:solidFill>
                          <a:latin typeface="Trebuchet MS" panose="020B0603020202020204" pitchFamily="34" charset="0"/>
                        </a:rPr>
                        <a:t> la limite d’âge</a:t>
                      </a:r>
                      <a:r>
                        <a:rPr lang="fr-FR" sz="900" dirty="0" smtClean="0">
                          <a:solidFill>
                            <a:schemeClr val="tx1"/>
                          </a:solidFill>
                          <a:latin typeface="Trebuchet MS" panose="020B0603020202020204" pitchFamily="34" charset="0"/>
                        </a:rPr>
                        <a:t> ou entre</a:t>
                      </a:r>
                      <a:r>
                        <a:rPr lang="fr-FR" sz="900" baseline="0" dirty="0" smtClean="0">
                          <a:solidFill>
                            <a:schemeClr val="tx1"/>
                          </a:solidFill>
                          <a:latin typeface="Trebuchet MS" panose="020B0603020202020204" pitchFamily="34" charset="0"/>
                        </a:rPr>
                        <a:t> 60 et 65 ans avec une durée d’assurance déjà atteint</a:t>
                      </a:r>
                    </a:p>
                    <a:p>
                      <a:pPr marL="171450" indent="-171450" algn="l">
                        <a:buFontTx/>
                        <a:buChar char="-"/>
                      </a:pPr>
                      <a:r>
                        <a:rPr lang="fr-FR" sz="900" baseline="0" dirty="0" smtClean="0">
                          <a:solidFill>
                            <a:schemeClr val="tx1"/>
                          </a:solidFill>
                          <a:latin typeface="Trebuchet MS" panose="020B0603020202020204" pitchFamily="34" charset="0"/>
                        </a:rPr>
                        <a:t>le pensionné exerce en qualité d’artiste du spectacle, de mannequin, d’artiste auteur d’œuvres (littéraires, musicales...), d’artiste interprète, ou participe à des activités entraînant la production d’œuvres de l’esprit, à des activités juridictionnelles ou assimilées, à des instances consultatives ou délibératives réunies en vertu d’un texte législatif ou réglementaire</a:t>
                      </a: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rgbClr val="00B050"/>
                          </a:solidFill>
                          <a:latin typeface="Trebuchet MS" panose="020B0603020202020204" pitchFamily="34" charset="0"/>
                        </a:rPr>
                        <a:t>Cumul libre</a:t>
                      </a:r>
                      <a:endParaRPr lang="fr-FR" sz="900" dirty="0" smtClean="0">
                        <a:solidFill>
                          <a:schemeClr val="tx1"/>
                        </a:solidFill>
                        <a:latin typeface="Trebuchet MS" panose="020B0603020202020204" pitchFamily="34" charset="0"/>
                      </a:endParaRPr>
                    </a:p>
                    <a:p>
                      <a:pPr algn="ct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solidFill>
                            <a:srgbClr val="00B050"/>
                          </a:solidFill>
                          <a:latin typeface="Trebuchet MS" panose="020B0603020202020204" pitchFamily="34" charset="0"/>
                        </a:rPr>
                        <a:t>Cumul libre</a:t>
                      </a:r>
                      <a:endParaRPr lang="fr-FR" sz="900" dirty="0" smtClean="0">
                        <a:solidFill>
                          <a:schemeClr val="tx1"/>
                        </a:solidFill>
                        <a:latin typeface="Trebuchet MS" panose="020B0603020202020204" pitchFamily="34" charset="0"/>
                      </a:endParaRPr>
                    </a:p>
                    <a:p>
                      <a:pPr algn="ctr"/>
                      <a:endParaRPr lang="fr-FR" sz="90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83383546"/>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p:nvPr/>
        </p:nvSpPr>
        <p:spPr>
          <a:xfrm>
            <a:off x="570424" y="2485433"/>
            <a:ext cx="7984503" cy="2677656"/>
          </a:xfrm>
          <a:prstGeom prst="rect">
            <a:avLst/>
          </a:prstGeom>
          <a:noFill/>
        </p:spPr>
        <p:txBody>
          <a:bodyPr wrap="square" rtlCol="0">
            <a:spAutoFit/>
          </a:bodyPr>
          <a:lstStyle/>
          <a:p>
            <a:pPr algn="ctr"/>
            <a:r>
              <a:rPr lang="fr-FR" sz="2800" dirty="0">
                <a:latin typeface="Trebuchet MS" panose="020B0603020202020204" pitchFamily="34" charset="0"/>
              </a:rPr>
              <a:t>La retraite additionnelle de la fonction </a:t>
            </a:r>
            <a:r>
              <a:rPr lang="fr-FR" sz="2800" dirty="0" smtClean="0">
                <a:latin typeface="Trebuchet MS" panose="020B0603020202020204" pitchFamily="34" charset="0"/>
              </a:rPr>
              <a:t>publique</a:t>
            </a:r>
          </a:p>
          <a:p>
            <a:pPr algn="ctr"/>
            <a:endParaRPr lang="fr-FR" sz="2800" dirty="0" smtClean="0">
              <a:latin typeface="Trebuchet MS" panose="020B0603020202020204" pitchFamily="34" charset="0"/>
            </a:endParaRPr>
          </a:p>
          <a:p>
            <a:pPr algn="ctr"/>
            <a:endParaRPr lang="fr-FR" sz="2800" dirty="0">
              <a:latin typeface="Trebuchet MS" panose="020B0603020202020204" pitchFamily="34" charset="0"/>
            </a:endParaRPr>
          </a:p>
          <a:p>
            <a:pPr algn="ctr"/>
            <a:r>
              <a:rPr lang="fr-FR" sz="2800" dirty="0" smtClean="0">
                <a:latin typeface="Trebuchet MS" panose="020B0603020202020204" pitchFamily="34" charset="0"/>
              </a:rPr>
              <a:t>Site internet </a:t>
            </a:r>
            <a:r>
              <a:rPr lang="fr-FR" sz="2800" dirty="0" smtClean="0">
                <a:latin typeface="Trebuchet MS" panose="020B0603020202020204" pitchFamily="34" charset="0"/>
                <a:hlinkClick r:id="rId3"/>
              </a:rPr>
              <a:t>www.rafp.fr</a:t>
            </a:r>
            <a:endParaRPr lang="fr-FR" sz="2800" dirty="0" smtClean="0">
              <a:latin typeface="Trebuchet MS" panose="020B0603020202020204" pitchFamily="34" charset="0"/>
            </a:endParaRPr>
          </a:p>
          <a:p>
            <a:pPr algn="ctr"/>
            <a:endParaRPr lang="fr-FR" sz="2800" dirty="0" smtClean="0">
              <a:latin typeface="Trebuchet MS" panose="020B0603020202020204" pitchFamily="34" charset="0"/>
            </a:endParaRPr>
          </a:p>
          <a:p>
            <a:pPr algn="ctr"/>
            <a:r>
              <a:rPr lang="fr-FR" sz="2800" dirty="0" smtClean="0">
                <a:latin typeface="Trebuchet MS" panose="020B0603020202020204" pitchFamily="34" charset="0"/>
              </a:rPr>
              <a:t>Centre d’appel d’Angers : 02 41 05 28 28</a:t>
            </a:r>
            <a:endParaRPr lang="fr-FR" sz="2800" dirty="0">
              <a:latin typeface="Trebuchet MS" panose="020B0603020202020204" pitchFamily="34" charset="0"/>
            </a:endParaRPr>
          </a:p>
        </p:txBody>
      </p:sp>
      <p:sp>
        <p:nvSpPr>
          <p:cNvPr id="5" name="Rectangle 4"/>
          <p:cNvSpPr/>
          <p:nvPr/>
        </p:nvSpPr>
        <p:spPr>
          <a:xfrm>
            <a:off x="3688078" y="1331378"/>
            <a:ext cx="1749197" cy="615553"/>
          </a:xfrm>
          <a:prstGeom prst="rect">
            <a:avLst/>
          </a:prstGeom>
        </p:spPr>
        <p:txBody>
          <a:bodyPr wrap="none">
            <a:spAutoFit/>
          </a:bodyPr>
          <a:lstStyle/>
          <a:p>
            <a:r>
              <a:rPr lang="fr-FR" sz="3400" dirty="0" smtClean="0">
                <a:solidFill>
                  <a:srgbClr val="CD1D2C"/>
                </a:solidFill>
                <a:latin typeface="Trebuchet MS" panose="020B0603020202020204" pitchFamily="34" charset="0"/>
              </a:rPr>
              <a:t>La RAFP</a:t>
            </a:r>
            <a:endParaRPr lang="fr-FR" sz="3400" dirty="0">
              <a:solidFill>
                <a:srgbClr val="CD1D2C"/>
              </a:solidFill>
              <a:latin typeface="Trebuchet MS" panose="020B0603020202020204" pitchFamily="34" charset="0"/>
            </a:endParaRPr>
          </a:p>
        </p:txBody>
      </p:sp>
    </p:spTree>
    <p:extLst>
      <p:ext uri="{BB962C8B-B14F-4D97-AF65-F5344CB8AC3E}">
        <p14:creationId xmlns:p14="http://schemas.microsoft.com/office/powerpoint/2010/main" val="326089246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2165573" y="348635"/>
            <a:ext cx="5134387"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Mutation de masse partielle</a:t>
            </a:r>
            <a:endParaRPr lang="fr-FR" sz="2800" dirty="0">
              <a:solidFill>
                <a:srgbClr val="CD1D2C"/>
              </a:solidFill>
              <a:latin typeface="Trebuchet MS" panose="020B0603020202020204" pitchFamily="34" charset="0"/>
            </a:endParaRPr>
          </a:p>
        </p:txBody>
      </p:sp>
      <p:sp>
        <p:nvSpPr>
          <p:cNvPr id="3" name="ZoneTexte 2"/>
          <p:cNvSpPr txBox="1"/>
          <p:nvPr/>
        </p:nvSpPr>
        <p:spPr>
          <a:xfrm>
            <a:off x="636624" y="1064868"/>
            <a:ext cx="8012783" cy="4493538"/>
          </a:xfrm>
          <a:prstGeom prst="rect">
            <a:avLst/>
          </a:prstGeom>
          <a:noFill/>
        </p:spPr>
        <p:txBody>
          <a:bodyPr wrap="square" rtlCol="0">
            <a:spAutoFit/>
          </a:bodyPr>
          <a:lstStyle/>
          <a:p>
            <a:r>
              <a:rPr lang="fr-FR" sz="1600" b="1" dirty="0"/>
              <a:t>Les bonnes pratiques</a:t>
            </a:r>
          </a:p>
          <a:p>
            <a:endParaRPr lang="fr-FR" sz="1600" dirty="0"/>
          </a:p>
          <a:p>
            <a:r>
              <a:rPr lang="fr-FR" sz="1600" dirty="0" smtClean="0"/>
              <a:t>- </a:t>
            </a:r>
            <a:r>
              <a:rPr lang="fr-FR" sz="1400" dirty="0"/>
              <a:t>Ne pas utiliser le service « Mutation de masse partielle » pour les agents intercommunaux. Ils doivent être traités individuellement, par demande sur l’espace personnalisé, service Affiliation CNRACL.</a:t>
            </a:r>
          </a:p>
          <a:p>
            <a:endParaRPr lang="fr-FR" sz="1400" dirty="0"/>
          </a:p>
          <a:p>
            <a:r>
              <a:rPr lang="fr-FR" sz="1400" dirty="0"/>
              <a:t>- La date d’effet de la mutation ne peut pas être postérieure à la date du jour d’envoi du fichier.</a:t>
            </a:r>
          </a:p>
          <a:p>
            <a:endParaRPr lang="fr-FR" sz="1400" dirty="0" smtClean="0"/>
          </a:p>
          <a:p>
            <a:r>
              <a:rPr lang="fr-FR" sz="1400" dirty="0" smtClean="0"/>
              <a:t>- </a:t>
            </a:r>
            <a:r>
              <a:rPr lang="fr-FR" sz="1400" dirty="0"/>
              <a:t>Le format du fichier de demande de mutation de masse partielle doit être un fichier .csv ou .</a:t>
            </a:r>
            <a:r>
              <a:rPr lang="fr-FR" sz="1400" dirty="0" err="1"/>
              <a:t>txt</a:t>
            </a:r>
            <a:r>
              <a:rPr lang="fr-FR" sz="1400" dirty="0"/>
              <a:t>. Consulter le document de création d’un fichier .csv.</a:t>
            </a:r>
          </a:p>
          <a:p>
            <a:endParaRPr lang="fr-FR" sz="1400" dirty="0"/>
          </a:p>
          <a:p>
            <a:r>
              <a:rPr lang="fr-FR" sz="1400" dirty="0"/>
              <a:t>- La zone Commentaires située sur l’écran de chargement n’est pas traitée par nos gestionnaires. Elle vous permet de noter des informations susceptibles de vous être utiles.</a:t>
            </a:r>
          </a:p>
          <a:p>
            <a:endParaRPr lang="fr-FR" sz="1400" dirty="0"/>
          </a:p>
          <a:p>
            <a:r>
              <a:rPr lang="fr-FR" sz="1400" dirty="0"/>
              <a:t>- Vous devez conserver une copie du fichier déposé. Il vous sera nécessaire pour la correction d’éventuelles anomalies.</a:t>
            </a:r>
          </a:p>
          <a:p>
            <a:endParaRPr lang="fr-FR" sz="1400" dirty="0"/>
          </a:p>
          <a:p>
            <a:r>
              <a:rPr lang="fr-FR" sz="1400" dirty="0"/>
              <a:t>- En cas d’anomalies sur un fichier, vous devez renvoyer un nouveau fichier rectifié ne contenant que les agents déclarés en anomalie. Attention : ce fichier doit impérativement porter un nouveau nom.</a:t>
            </a:r>
            <a:endParaRPr lang="fr-FR" sz="1400" dirty="0">
              <a:effectLst/>
            </a:endParaRPr>
          </a:p>
        </p:txBody>
      </p:sp>
    </p:spTree>
    <p:extLst>
      <p:ext uri="{BB962C8B-B14F-4D97-AF65-F5344CB8AC3E}">
        <p14:creationId xmlns:p14="http://schemas.microsoft.com/office/powerpoint/2010/main" val="2384339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876693" y="520360"/>
            <a:ext cx="7692272" cy="5539978"/>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latin typeface="Trebuchet MS" panose="020B0603020202020204" pitchFamily="34" charset="0"/>
              </a:rPr>
              <a:t>Régime obligatoire depuis le 01/01/2005 pour les 3 fonctions publiques :</a:t>
            </a:r>
          </a:p>
          <a:p>
            <a:pPr marL="285750" indent="-285750">
              <a:buFont typeface="Arial" panose="020B0604020202020204" pitchFamily="34" charset="0"/>
              <a:buChar char="•"/>
            </a:pPr>
            <a:endParaRPr lang="fr-FR" sz="1000" dirty="0">
              <a:latin typeface="Trebuchet MS" panose="020B0603020202020204" pitchFamily="34" charset="0"/>
            </a:endParaRPr>
          </a:p>
          <a:p>
            <a:pPr lvl="1" algn="just"/>
            <a:r>
              <a:rPr lang="fr-FR" sz="1600" dirty="0">
                <a:latin typeface="Trebuchet MS" panose="020B0603020202020204" pitchFamily="34" charset="0"/>
              </a:rPr>
              <a:t>- </a:t>
            </a:r>
            <a:r>
              <a:rPr lang="fr-FR" sz="1600" dirty="0" smtClean="0">
                <a:latin typeface="Trebuchet MS" panose="020B0603020202020204" pitchFamily="34" charset="0"/>
              </a:rPr>
              <a:t>Par </a:t>
            </a:r>
            <a:r>
              <a:rPr lang="fr-FR" sz="1600" dirty="0">
                <a:latin typeface="Trebuchet MS" panose="020B0603020202020204" pitchFamily="34" charset="0"/>
              </a:rPr>
              <a:t>répartition provisionnée</a:t>
            </a:r>
          </a:p>
          <a:p>
            <a:pPr lvl="1" algn="just"/>
            <a:r>
              <a:rPr lang="fr-FR" sz="1600" dirty="0">
                <a:latin typeface="Trebuchet MS" panose="020B0603020202020204" pitchFamily="34" charset="0"/>
              </a:rPr>
              <a:t>- Par points</a:t>
            </a:r>
          </a:p>
          <a:p>
            <a:pPr lvl="1" algn="just"/>
            <a:r>
              <a:rPr lang="fr-FR" sz="1600" dirty="0">
                <a:latin typeface="Trebuchet MS" panose="020B0603020202020204" pitchFamily="34" charset="0"/>
              </a:rPr>
              <a:t>- Assise sur les primes</a:t>
            </a:r>
          </a:p>
          <a:p>
            <a:pPr lvl="1"/>
            <a:r>
              <a:rPr lang="fr-FR" sz="1600" dirty="0">
                <a:latin typeface="Trebuchet MS" panose="020B0603020202020204" pitchFamily="34" charset="0"/>
              </a:rPr>
              <a:t>- Pour les 3 fonctions publiques (sauf fonctionnaires à temps non-complet de moins de 28 heures)</a:t>
            </a:r>
          </a:p>
          <a:p>
            <a:pPr lvl="1"/>
            <a:r>
              <a:rPr lang="fr-FR" sz="1600" dirty="0">
                <a:latin typeface="Trebuchet MS" panose="020B0603020202020204" pitchFamily="34" charset="0"/>
              </a:rPr>
              <a:t>- L'assiette de cotisation est plafonnée à 20% du traitement brut indiciaire sauf en cas de GIPA et transfert de la valeur des jours de CET</a:t>
            </a:r>
          </a:p>
          <a:p>
            <a:endParaRPr lang="fr-FR" sz="1400"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Conditions de liquidation </a:t>
            </a:r>
            <a:r>
              <a:rPr lang="fr-FR" dirty="0" smtClean="0">
                <a:latin typeface="Trebuchet MS" panose="020B0603020202020204" pitchFamily="34" charset="0"/>
              </a:rPr>
              <a:t>:</a:t>
            </a:r>
          </a:p>
          <a:p>
            <a:pPr marL="285750" indent="-285750">
              <a:buFont typeface="Arial" panose="020B0604020202020204" pitchFamily="34" charset="0"/>
              <a:buChar char="•"/>
            </a:pPr>
            <a:endParaRPr lang="fr-FR" sz="1000" dirty="0">
              <a:latin typeface="Trebuchet MS" panose="020B0603020202020204" pitchFamily="34" charset="0"/>
            </a:endParaRPr>
          </a:p>
          <a:p>
            <a:pPr lvl="1"/>
            <a:r>
              <a:rPr lang="fr-FR" sz="1600" dirty="0">
                <a:latin typeface="Trebuchet MS" panose="020B0603020202020204" pitchFamily="34" charset="0"/>
              </a:rPr>
              <a:t>- </a:t>
            </a:r>
            <a:r>
              <a:rPr lang="fr-FR" sz="1600" dirty="0" smtClean="0">
                <a:latin typeface="Trebuchet MS" panose="020B0603020202020204" pitchFamily="34" charset="0"/>
              </a:rPr>
              <a:t>Ouverture </a:t>
            </a:r>
            <a:r>
              <a:rPr lang="fr-FR" sz="1600" dirty="0">
                <a:latin typeface="Trebuchet MS" panose="020B0603020202020204" pitchFamily="34" charset="0"/>
              </a:rPr>
              <a:t>du droit : de 60 à 62 ans selon la génération (Âge </a:t>
            </a:r>
            <a:r>
              <a:rPr lang="fr-FR" sz="1600" dirty="0" smtClean="0">
                <a:latin typeface="Trebuchet MS" panose="020B0603020202020204" pitchFamily="34" charset="0"/>
              </a:rPr>
              <a:t>légal de la catégorie sédentaire)</a:t>
            </a:r>
            <a:endParaRPr lang="fr-FR" sz="1600" dirty="0">
              <a:latin typeface="Trebuchet MS" panose="020B0603020202020204" pitchFamily="34" charset="0"/>
            </a:endParaRPr>
          </a:p>
          <a:p>
            <a:pPr marL="742950" lvl="1" indent="-285750" algn="just">
              <a:buFontTx/>
              <a:buChar char="-"/>
            </a:pPr>
            <a:r>
              <a:rPr lang="fr-FR" sz="1600" dirty="0" smtClean="0">
                <a:latin typeface="Trebuchet MS" panose="020B0603020202020204" pitchFamily="34" charset="0"/>
              </a:rPr>
              <a:t>Après </a:t>
            </a:r>
            <a:r>
              <a:rPr lang="fr-FR" sz="1600" dirty="0">
                <a:latin typeface="Trebuchet MS" panose="020B0603020202020204" pitchFamily="34" charset="0"/>
              </a:rPr>
              <a:t>admission à la retraite au titre du régime </a:t>
            </a:r>
            <a:r>
              <a:rPr lang="fr-FR" sz="1600" dirty="0" smtClean="0">
                <a:latin typeface="Trebuchet MS" panose="020B0603020202020204" pitchFamily="34" charset="0"/>
              </a:rPr>
              <a:t>principal</a:t>
            </a:r>
          </a:p>
          <a:p>
            <a:pPr marL="742950" lvl="1" indent="-285750" algn="just">
              <a:buFontTx/>
              <a:buChar char="-"/>
            </a:pPr>
            <a:r>
              <a:rPr lang="fr-FR" sz="1600" dirty="0">
                <a:latin typeface="Trebuchet MS" panose="020B0603020202020204" pitchFamily="34" charset="0"/>
              </a:rPr>
              <a:t>Demande expresse de la part du bénéficiaire par le biais de la demande de retraite principale ou par internet</a:t>
            </a:r>
          </a:p>
          <a:p>
            <a:pPr marL="742950" lvl="1" indent="-285750" algn="just">
              <a:buFontTx/>
              <a:buChar char="-"/>
            </a:pPr>
            <a:endParaRPr lang="fr-FR" sz="1600" dirty="0">
              <a:latin typeface="Trebuchet MS" panose="020B0603020202020204" pitchFamily="34" charset="0"/>
            </a:endParaRPr>
          </a:p>
          <a:p>
            <a:pPr lvl="1"/>
            <a:endParaRPr lang="fr-FR" sz="1600" dirty="0" smtClean="0">
              <a:latin typeface="Trebuchet MS" panose="020B0603020202020204" pitchFamily="34" charset="0"/>
            </a:endParaRPr>
          </a:p>
          <a:p>
            <a:pPr lvl="1"/>
            <a:r>
              <a:rPr lang="fr-FR" sz="1400" b="1" i="1" dirty="0" smtClean="0">
                <a:latin typeface="Trebuchet MS" panose="020B0603020202020204" pitchFamily="34" charset="0"/>
              </a:rPr>
              <a:t>Les dispositions pour carrières longues ne s’appliquent pas au RAFP (un agent né en 1955 bénéficiant d’une retraite de base à 60 ans devra attendre d’avoir 62 ans pour bénéficier du RAFP.</a:t>
            </a:r>
            <a:endParaRPr lang="fr-FR" sz="1400" b="1" i="1" dirty="0">
              <a:latin typeface="Trebuchet MS" panose="020B0603020202020204" pitchFamily="34" charset="0"/>
            </a:endParaRPr>
          </a:p>
        </p:txBody>
      </p:sp>
    </p:spTree>
    <p:extLst>
      <p:ext uri="{BB962C8B-B14F-4D97-AF65-F5344CB8AC3E}">
        <p14:creationId xmlns:p14="http://schemas.microsoft.com/office/powerpoint/2010/main" val="4085933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88640"/>
            <a:ext cx="7457256" cy="634082"/>
          </a:xfrm>
        </p:spPr>
        <p:txBody>
          <a:bodyPr/>
          <a:lstStyle/>
          <a:p>
            <a:r>
              <a:rPr lang="fr-FR" sz="2800" dirty="0">
                <a:solidFill>
                  <a:srgbClr val="CD1D2C"/>
                </a:solidFill>
                <a:latin typeface="Trebuchet MS" panose="020B0603020202020204" pitchFamily="34" charset="0"/>
                <a:ea typeface="+mn-ea"/>
                <a:cs typeface="+mn-cs"/>
              </a:rPr>
              <a:t>La </a:t>
            </a:r>
            <a:r>
              <a:rPr lang="fr-FR" sz="2800" dirty="0" smtClean="0">
                <a:solidFill>
                  <a:srgbClr val="CD1D2C"/>
                </a:solidFill>
                <a:latin typeface="Trebuchet MS" panose="020B0603020202020204" pitchFamily="34" charset="0"/>
                <a:ea typeface="+mn-ea"/>
                <a:cs typeface="+mn-cs"/>
              </a:rPr>
              <a:t>RAFP</a:t>
            </a:r>
            <a:endParaRPr lang="fr-FR" sz="2000" dirty="0">
              <a:solidFill>
                <a:srgbClr val="CD1D2C"/>
              </a:solidFill>
              <a:latin typeface="Trebuchet MS" panose="020B0603020202020204" pitchFamily="34" charset="0"/>
              <a:ea typeface="+mn-ea"/>
              <a:cs typeface="+mn-cs"/>
            </a:endParaRPr>
          </a:p>
        </p:txBody>
      </p:sp>
      <p:sp>
        <p:nvSpPr>
          <p:cNvPr id="3" name="Espace réservé du contenu 2"/>
          <p:cNvSpPr>
            <a:spLocks noGrp="1"/>
          </p:cNvSpPr>
          <p:nvPr>
            <p:ph sz="quarter" idx="1"/>
          </p:nvPr>
        </p:nvSpPr>
        <p:spPr>
          <a:xfrm>
            <a:off x="395536" y="1196752"/>
            <a:ext cx="8219256" cy="5421216"/>
          </a:xfrm>
        </p:spPr>
        <p:txBody>
          <a:bodyPr>
            <a:normAutofit/>
          </a:bodyPr>
          <a:lstStyle/>
          <a:p>
            <a:r>
              <a:rPr lang="fr-FR" sz="1400" dirty="0"/>
              <a:t>Lorsque le bénéficiaire demande la prestation, l’année de la cessation d’activité n’est pas prise en compte : les points de l’année en cours feront l’objet d’une révision l’année suivante et une prestation complémentaire sera versée au retraité en avril N+1.</a:t>
            </a:r>
          </a:p>
          <a:p>
            <a:endParaRPr lang="fr-FR" sz="1400" dirty="0"/>
          </a:p>
          <a:p>
            <a:r>
              <a:rPr lang="fr-FR" sz="1400" dirty="0"/>
              <a:t>Si lors de la liquidation, l’agent a perçu un capital, mais dépasse le seuil des 5125 points lors de la révision, il ouvre droit à la rente : la rente sera mise en paiement après extinction du montant du capital déjà versé (étalement sur x mois).</a:t>
            </a:r>
          </a:p>
          <a:p>
            <a:endParaRPr lang="fr-FR" sz="1400" dirty="0"/>
          </a:p>
          <a:p>
            <a:r>
              <a:rPr lang="fr-FR" sz="1400" dirty="0"/>
              <a:t>En cas de décès:  la prestation RAFP est versée aux ayants-droit :  conjoint et/ou orphelins</a:t>
            </a:r>
          </a:p>
          <a:p>
            <a:r>
              <a:rPr lang="fr-FR" sz="1400" dirty="0"/>
              <a:t>(paiement de la prestation RAFP au moment de la pension de réversion CNRACL).</a:t>
            </a:r>
          </a:p>
          <a:p>
            <a:endParaRPr lang="fr-FR" sz="1400" dirty="0"/>
          </a:p>
          <a:p>
            <a:r>
              <a:rPr lang="fr-FR" sz="1400" dirty="0"/>
              <a:t>La prestation est soumise à l’</a:t>
            </a:r>
            <a:r>
              <a:rPr lang="fr-FR" sz="1400" dirty="0" err="1"/>
              <a:t>impot</a:t>
            </a:r>
            <a:r>
              <a:rPr lang="fr-FR" sz="1400" dirty="0"/>
              <a:t> sur les revenus.</a:t>
            </a:r>
          </a:p>
          <a:p>
            <a:endParaRPr lang="fr-FR" sz="1400" dirty="0"/>
          </a:p>
          <a:p>
            <a:r>
              <a:rPr lang="fr-FR" sz="1400" dirty="0"/>
              <a:t>L’employeur doit corriger les anomalies des DADS afin que le compte de l’agent soit alimenté correctement (sinon prestation erronée).</a:t>
            </a:r>
          </a:p>
          <a:p>
            <a:pPr marL="285750" indent="-285750" algn="just">
              <a:buFont typeface="Arial" panose="020B0604020202020204" pitchFamily="34" charset="0"/>
              <a:buChar char="•"/>
            </a:pPr>
            <a:endParaRPr lang="fr-FR" sz="1400" b="1" i="1" dirty="0">
              <a:latin typeface="Trebuchet MS" panose="020B0603020202020204" pitchFamily="34" charset="0"/>
            </a:endParaRPr>
          </a:p>
        </p:txBody>
      </p:sp>
      <p:sp>
        <p:nvSpPr>
          <p:cNvPr id="2" name="Espace réservé du numéro de diapositive 1"/>
          <p:cNvSpPr>
            <a:spLocks noGrp="1"/>
          </p:cNvSpPr>
          <p:nvPr>
            <p:ph type="sldNum" sz="quarter" idx="15"/>
          </p:nvPr>
        </p:nvSpPr>
        <p:spPr/>
        <p:txBody>
          <a:bodyPr/>
          <a:lstStyle/>
          <a:p>
            <a:fld id="{6E3F9515-A763-4D14-AC71-B154AE23D4FB}" type="slidenum">
              <a:rPr lang="fr-FR" smtClean="0"/>
              <a:t>91</a:t>
            </a:fld>
            <a:endParaRPr lang="fr-FR"/>
          </a:p>
        </p:txBody>
      </p:sp>
    </p:spTree>
    <p:extLst>
      <p:ext uri="{BB962C8B-B14F-4D97-AF65-F5344CB8AC3E}">
        <p14:creationId xmlns:p14="http://schemas.microsoft.com/office/powerpoint/2010/main" val="3817634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88640"/>
            <a:ext cx="7457256" cy="634082"/>
          </a:xfrm>
        </p:spPr>
        <p:txBody>
          <a:bodyPr/>
          <a:lstStyle/>
          <a:p>
            <a:r>
              <a:rPr lang="fr-FR" sz="2800" dirty="0">
                <a:solidFill>
                  <a:srgbClr val="CD1D2C"/>
                </a:solidFill>
                <a:latin typeface="Trebuchet MS" panose="020B0603020202020204" pitchFamily="34" charset="0"/>
                <a:ea typeface="+mn-ea"/>
                <a:cs typeface="+mn-cs"/>
              </a:rPr>
              <a:t>La </a:t>
            </a:r>
            <a:r>
              <a:rPr lang="fr-FR" sz="2800" dirty="0" smtClean="0">
                <a:solidFill>
                  <a:srgbClr val="CD1D2C"/>
                </a:solidFill>
                <a:latin typeface="Trebuchet MS" panose="020B0603020202020204" pitchFamily="34" charset="0"/>
                <a:ea typeface="+mn-ea"/>
                <a:cs typeface="+mn-cs"/>
              </a:rPr>
              <a:t>RAFP</a:t>
            </a:r>
            <a:endParaRPr lang="fr-FR" sz="2000" dirty="0">
              <a:solidFill>
                <a:srgbClr val="CD1D2C"/>
              </a:solidFill>
              <a:latin typeface="Trebuchet MS" panose="020B0603020202020204" pitchFamily="34" charset="0"/>
              <a:ea typeface="+mn-ea"/>
              <a:cs typeface="+mn-cs"/>
            </a:endParaRPr>
          </a:p>
        </p:txBody>
      </p:sp>
      <p:sp>
        <p:nvSpPr>
          <p:cNvPr id="3" name="Espace réservé du contenu 2"/>
          <p:cNvSpPr>
            <a:spLocks noGrp="1"/>
          </p:cNvSpPr>
          <p:nvPr>
            <p:ph sz="quarter" idx="1"/>
          </p:nvPr>
        </p:nvSpPr>
        <p:spPr>
          <a:xfrm>
            <a:off x="395536" y="1196752"/>
            <a:ext cx="8219256" cy="5421216"/>
          </a:xfrm>
        </p:spPr>
        <p:txBody>
          <a:bodyPr>
            <a:normAutofit/>
          </a:bodyPr>
          <a:lstStyle/>
          <a:p>
            <a:pPr marL="285750" lvl="0" indent="-285750" defTabSz="457200">
              <a:spcBef>
                <a:spcPts val="0"/>
              </a:spcBef>
              <a:buClrTx/>
              <a:buSzTx/>
              <a:buFont typeface="Arial" panose="020B0604020202020204" pitchFamily="34" charset="0"/>
              <a:buChar char="•"/>
            </a:pPr>
            <a:r>
              <a:rPr lang="fr-FR" sz="1800" dirty="0">
                <a:solidFill>
                  <a:prstClr val="black"/>
                </a:solidFill>
              </a:rPr>
              <a:t>valeur d’acquisition du point en 2015 étant de 1,1452€ </a:t>
            </a:r>
          </a:p>
          <a:p>
            <a:pPr marL="285750" lvl="0" indent="-285750" defTabSz="457200">
              <a:spcBef>
                <a:spcPts val="0"/>
              </a:spcBef>
              <a:buClrTx/>
              <a:buSzTx/>
              <a:buFont typeface="Arial" panose="020B0604020202020204" pitchFamily="34" charset="0"/>
              <a:buChar char="•"/>
            </a:pPr>
            <a:r>
              <a:rPr lang="fr-FR" sz="1800" dirty="0">
                <a:solidFill>
                  <a:prstClr val="black"/>
                </a:solidFill>
              </a:rPr>
              <a:t>Valeur de service d’un point en 2015 :  0,04465€</a:t>
            </a:r>
          </a:p>
          <a:p>
            <a:pPr marL="285750" lvl="0" indent="-285750" defTabSz="457200">
              <a:spcBef>
                <a:spcPts val="0"/>
              </a:spcBef>
              <a:buClrTx/>
              <a:buSzTx/>
              <a:buFont typeface="Arial" panose="020B0604020202020204" pitchFamily="34" charset="0"/>
              <a:buChar char="•"/>
            </a:pPr>
            <a:r>
              <a:rPr lang="fr-FR" sz="1800" dirty="0">
                <a:solidFill>
                  <a:prstClr val="black"/>
                </a:solidFill>
              </a:rPr>
              <a:t>Calcul des points : cotisations versées / valeur d’acquisition</a:t>
            </a:r>
          </a:p>
          <a:p>
            <a:pPr marL="285750" lvl="0" indent="-285750" defTabSz="457200">
              <a:spcBef>
                <a:spcPts val="0"/>
              </a:spcBef>
              <a:buClrTx/>
              <a:buSzTx/>
              <a:buFont typeface="Arial" panose="020B0604020202020204" pitchFamily="34" charset="0"/>
              <a:buChar char="•"/>
            </a:pPr>
            <a:r>
              <a:rPr lang="fr-FR" sz="1800" dirty="0">
                <a:solidFill>
                  <a:prstClr val="black"/>
                </a:solidFill>
              </a:rPr>
              <a:t>Calcul de la pension :</a:t>
            </a:r>
          </a:p>
          <a:p>
            <a:pPr marL="0" lvl="0" indent="0" defTabSz="457200">
              <a:spcBef>
                <a:spcPts val="0"/>
              </a:spcBef>
              <a:buClrTx/>
              <a:buSzTx/>
              <a:buNone/>
            </a:pPr>
            <a:endParaRPr lang="fr-FR" sz="1000" dirty="0">
              <a:solidFill>
                <a:prstClr val="black"/>
              </a:solidFill>
            </a:endParaRPr>
          </a:p>
          <a:p>
            <a:pPr marL="457200" lvl="1" indent="0" defTabSz="457200">
              <a:spcBef>
                <a:spcPts val="0"/>
              </a:spcBef>
              <a:buClrTx/>
              <a:buSzTx/>
              <a:buNone/>
            </a:pPr>
            <a:r>
              <a:rPr lang="fr-FR" sz="1600" dirty="0">
                <a:solidFill>
                  <a:prstClr val="black"/>
                </a:solidFill>
              </a:rPr>
              <a:t>- Si vous avez plus de 5125 points, la prestation sera versée sous forme de rente :</a:t>
            </a:r>
          </a:p>
          <a:p>
            <a:pPr marL="0" lvl="0" indent="0" defTabSz="457200">
              <a:spcBef>
                <a:spcPts val="0"/>
              </a:spcBef>
              <a:buClrTx/>
              <a:buSzTx/>
              <a:buNone/>
            </a:pPr>
            <a:endParaRPr lang="fr-FR" sz="1800" dirty="0">
              <a:solidFill>
                <a:prstClr val="black"/>
              </a:solidFill>
            </a:endParaRPr>
          </a:p>
          <a:p>
            <a:pPr marL="0" lvl="0" indent="0" defTabSz="457200">
              <a:spcBef>
                <a:spcPct val="20000"/>
              </a:spcBef>
              <a:buClrTx/>
              <a:buSzTx/>
              <a:buNone/>
            </a:pPr>
            <a:r>
              <a:rPr lang="fr-FR" sz="1400" u="sng" dirty="0">
                <a:solidFill>
                  <a:srgbClr val="000000"/>
                </a:solidFill>
              </a:rPr>
              <a:t>En 2015 </a:t>
            </a:r>
            <a:r>
              <a:rPr lang="fr-FR" sz="1400" dirty="0">
                <a:solidFill>
                  <a:srgbClr val="000000"/>
                </a:solidFill>
              </a:rPr>
              <a:t>:</a:t>
            </a:r>
          </a:p>
          <a:p>
            <a:pPr marL="0" lvl="0" indent="0" defTabSz="457200">
              <a:spcBef>
                <a:spcPct val="20000"/>
              </a:spcBef>
              <a:buClrTx/>
              <a:buSzTx/>
              <a:buNone/>
            </a:pPr>
            <a:r>
              <a:rPr lang="fr-FR" sz="1400" dirty="0">
                <a:solidFill>
                  <a:srgbClr val="000000"/>
                </a:solidFill>
              </a:rPr>
              <a:t>Valeur d’acquisition d’un point : 1.1452 €</a:t>
            </a:r>
          </a:p>
          <a:p>
            <a:pPr marL="0" lvl="0" indent="0" defTabSz="457200">
              <a:spcBef>
                <a:spcPct val="20000"/>
              </a:spcBef>
              <a:buClrTx/>
              <a:buSzTx/>
              <a:buNone/>
            </a:pPr>
            <a:r>
              <a:rPr lang="fr-FR" sz="1400" dirty="0">
                <a:solidFill>
                  <a:srgbClr val="000000"/>
                </a:solidFill>
              </a:rPr>
              <a:t>Valeur de service d’un point : 0.04465 €</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dirty="0">
                <a:solidFill>
                  <a:srgbClr val="000000"/>
                </a:solidFill>
              </a:rPr>
              <a:t>Calculs des points : </a:t>
            </a:r>
            <a:r>
              <a:rPr lang="fr-FR" sz="1400" u="sng" dirty="0">
                <a:solidFill>
                  <a:srgbClr val="000000"/>
                </a:solidFill>
              </a:rPr>
              <a:t>Cotisations versées </a:t>
            </a:r>
          </a:p>
          <a:p>
            <a:pPr marL="0" lvl="0" indent="0" defTabSz="457200">
              <a:spcBef>
                <a:spcPct val="20000"/>
              </a:spcBef>
              <a:buClrTx/>
              <a:buSzTx/>
              <a:buNone/>
            </a:pPr>
            <a:r>
              <a:rPr lang="fr-FR" sz="1400" dirty="0">
                <a:solidFill>
                  <a:srgbClr val="000000"/>
                </a:solidFill>
              </a:rPr>
              <a:t>			     valeur d’acquisition</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u="sng" dirty="0">
                <a:solidFill>
                  <a:srgbClr val="000000"/>
                </a:solidFill>
              </a:rPr>
              <a:t>Rente </a:t>
            </a:r>
            <a:r>
              <a:rPr lang="fr-FR" sz="1400" dirty="0">
                <a:solidFill>
                  <a:srgbClr val="000000"/>
                </a:solidFill>
              </a:rPr>
              <a:t>: nombre de points acquis X valeur de service X coefficient de l’âge</a:t>
            </a:r>
          </a:p>
          <a:p>
            <a:pPr marL="0" lvl="0" indent="0" defTabSz="457200">
              <a:spcBef>
                <a:spcPct val="20000"/>
              </a:spcBef>
              <a:buClrTx/>
              <a:buSzTx/>
              <a:buNone/>
            </a:pPr>
            <a:r>
              <a:rPr lang="fr-FR" sz="1400" dirty="0">
                <a:solidFill>
                  <a:srgbClr val="000000"/>
                </a:solidFill>
              </a:rPr>
              <a:t>(coefficient : 61 ans = 1.04, 62 ans = 1.08, 65 ans = 1.23)</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u="sng" dirty="0">
                <a:solidFill>
                  <a:srgbClr val="000000"/>
                </a:solidFill>
              </a:rPr>
              <a:t>Capital unique </a:t>
            </a:r>
            <a:r>
              <a:rPr lang="fr-FR" sz="1400" dirty="0">
                <a:solidFill>
                  <a:srgbClr val="000000"/>
                </a:solidFill>
              </a:rPr>
              <a:t>(si moins de 5125 points) :</a:t>
            </a:r>
          </a:p>
          <a:p>
            <a:pPr marL="0" lvl="0" indent="0" defTabSz="457200">
              <a:spcBef>
                <a:spcPct val="20000"/>
              </a:spcBef>
              <a:buClrTx/>
              <a:buSzTx/>
              <a:buNone/>
            </a:pPr>
            <a:r>
              <a:rPr lang="fr-FR" sz="1400" dirty="0">
                <a:solidFill>
                  <a:srgbClr val="000000"/>
                </a:solidFill>
              </a:rPr>
              <a:t>nombre de points acquis X valeur de service X coefficient de conversion</a:t>
            </a:r>
          </a:p>
          <a:p>
            <a:pPr marL="0" lvl="0" indent="0" defTabSz="457200">
              <a:spcBef>
                <a:spcPct val="20000"/>
              </a:spcBef>
              <a:buClrTx/>
              <a:buSzTx/>
              <a:buNone/>
            </a:pPr>
            <a:r>
              <a:rPr lang="fr-FR" sz="1400" dirty="0">
                <a:solidFill>
                  <a:srgbClr val="000000"/>
                </a:solidFill>
              </a:rPr>
              <a:t>(coefficient : 61 ans = 25.30, 62 ans = 24.62, 63 ans = 23.92, 64 ans = 23.22, 65 ans = 22.51)</a:t>
            </a:r>
          </a:p>
          <a:p>
            <a:pPr marL="285750" indent="-285750" algn="just">
              <a:buFont typeface="Arial" panose="020B0604020202020204" pitchFamily="34" charset="0"/>
              <a:buChar char="•"/>
            </a:pPr>
            <a:endParaRPr lang="fr-FR" sz="1400" b="1" i="1" dirty="0"/>
          </a:p>
        </p:txBody>
      </p:sp>
      <p:sp>
        <p:nvSpPr>
          <p:cNvPr id="2" name="Espace réservé du numéro de diapositive 1"/>
          <p:cNvSpPr>
            <a:spLocks noGrp="1"/>
          </p:cNvSpPr>
          <p:nvPr>
            <p:ph type="sldNum" sz="quarter" idx="15"/>
          </p:nvPr>
        </p:nvSpPr>
        <p:spPr/>
        <p:txBody>
          <a:bodyPr/>
          <a:lstStyle/>
          <a:p>
            <a:fld id="{6E3F9515-A763-4D14-AC71-B154AE23D4FB}" type="slidenum">
              <a:rPr lang="fr-FR" smtClean="0"/>
              <a:t>92</a:t>
            </a:fld>
            <a:endParaRPr lang="fr-FR"/>
          </a:p>
        </p:txBody>
      </p:sp>
    </p:spTree>
    <p:extLst>
      <p:ext uri="{BB962C8B-B14F-4D97-AF65-F5344CB8AC3E}">
        <p14:creationId xmlns:p14="http://schemas.microsoft.com/office/powerpoint/2010/main" val="11372879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04864"/>
            <a:ext cx="7920880" cy="1143000"/>
          </a:xfrm>
        </p:spPr>
        <p:txBody>
          <a:bodyPr>
            <a:normAutofit/>
          </a:bodyPr>
          <a:lstStyle/>
          <a:p>
            <a:r>
              <a:rPr lang="fr-FR" sz="2800" dirty="0"/>
              <a:t>Les applications CNRACL sur le site internet </a:t>
            </a:r>
          </a:p>
        </p:txBody>
      </p:sp>
      <p:sp>
        <p:nvSpPr>
          <p:cNvPr id="3" name="Espace réservé du contenu 2"/>
          <p:cNvSpPr>
            <a:spLocks noGrp="1"/>
          </p:cNvSpPr>
          <p:nvPr>
            <p:ph sz="quarter" idx="1"/>
          </p:nvPr>
        </p:nvSpPr>
        <p:spPr>
          <a:xfrm>
            <a:off x="323528" y="1417638"/>
            <a:ext cx="7467600" cy="4873752"/>
          </a:xfrm>
        </p:spPr>
        <p:txBody>
          <a:bodyPr>
            <a:normAutofit/>
          </a:bodyPr>
          <a:lstStyle/>
          <a:p>
            <a:pPr marL="0" lvl="0" indent="0">
              <a:buClr>
                <a:srgbClr val="FE8637"/>
              </a:buClr>
              <a:buNone/>
            </a:pPr>
            <a:endParaRPr lang="fr-FR" sz="2000" dirty="0">
              <a:solidFill>
                <a:prstClr val="white">
                  <a:lumMod val="50000"/>
                </a:prstClr>
              </a:solidFill>
            </a:endParaRPr>
          </a:p>
          <a:p>
            <a:pPr>
              <a:buFont typeface="Wingdings" panose="05000000000000000000" pitchFamily="2" charset="2"/>
              <a:buChar char="§"/>
            </a:pPr>
            <a:endParaRPr lang="fr-FR" dirty="0">
              <a:solidFill>
                <a:schemeClr val="accent6"/>
              </a:solidFill>
            </a:endParaRPr>
          </a:p>
        </p:txBody>
      </p:sp>
      <p:sp>
        <p:nvSpPr>
          <p:cNvPr id="4" name="Espace réservé du numéro de diapositive 3"/>
          <p:cNvSpPr>
            <a:spLocks noGrp="1"/>
          </p:cNvSpPr>
          <p:nvPr>
            <p:ph type="sldNum" sz="quarter" idx="15"/>
          </p:nvPr>
        </p:nvSpPr>
        <p:spPr/>
        <p:txBody>
          <a:bodyPr/>
          <a:lstStyle/>
          <a:p>
            <a:fld id="{6E3F9515-A763-4D14-AC71-B154AE23D4FB}" type="slidenum">
              <a:rPr lang="fr-FR" smtClean="0"/>
              <a:t>93</a:t>
            </a:fld>
            <a:endParaRPr lang="fr-FR"/>
          </a:p>
        </p:txBody>
      </p:sp>
    </p:spTree>
    <p:extLst>
      <p:ext uri="{BB962C8B-B14F-4D97-AF65-F5344CB8AC3E}">
        <p14:creationId xmlns:p14="http://schemas.microsoft.com/office/powerpoint/2010/main" val="2203040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385740" y="284259"/>
            <a:ext cx="5957740" cy="523220"/>
          </a:xfrm>
          <a:prstGeom prst="rect">
            <a:avLst/>
          </a:prstGeom>
          <a:noFill/>
        </p:spPr>
        <p:txBody>
          <a:bodyPr wrap="square" rtlCol="0">
            <a:spAutoFit/>
          </a:bodyPr>
          <a:lstStyle/>
          <a:p>
            <a:pPr algn="ctr"/>
            <a:r>
              <a:rPr lang="fr-FR" sz="2800" dirty="0" smtClean="0">
                <a:solidFill>
                  <a:srgbClr val="CD1D2C"/>
                </a:solidFill>
                <a:latin typeface="Trebuchet MS" panose="020B0603020202020204" pitchFamily="34" charset="0"/>
              </a:rPr>
              <a:t>Evolution de la plateforme CNRACL</a:t>
            </a:r>
          </a:p>
        </p:txBody>
      </p:sp>
      <p:sp>
        <p:nvSpPr>
          <p:cNvPr id="4" name="ZoneTexte 3"/>
          <p:cNvSpPr txBox="1"/>
          <p:nvPr/>
        </p:nvSpPr>
        <p:spPr>
          <a:xfrm>
            <a:off x="424204" y="807479"/>
            <a:ext cx="8239027" cy="2308324"/>
          </a:xfrm>
          <a:prstGeom prst="rect">
            <a:avLst/>
          </a:prstGeom>
          <a:noFill/>
        </p:spPr>
        <p:txBody>
          <a:bodyPr wrap="square" rtlCol="0">
            <a:spAutoFit/>
          </a:bodyPr>
          <a:lstStyle/>
          <a:p>
            <a:pPr algn="just"/>
            <a:endParaRPr lang="fr-FR" sz="1600" b="1" dirty="0" smtClean="0">
              <a:latin typeface="Trebuchet MS" panose="020B0603020202020204" pitchFamily="34" charset="0"/>
            </a:endParaRPr>
          </a:p>
          <a:p>
            <a:pPr algn="just"/>
            <a:r>
              <a:rPr lang="fr-FR" sz="1600" b="1" dirty="0">
                <a:latin typeface="Trebuchet MS" panose="020B0603020202020204" pitchFamily="34" charset="0"/>
              </a:rPr>
              <a:t>Automatisation de l’attribution des bonifications pour les enfants nés avant 2004 hors fonction publique.</a:t>
            </a:r>
          </a:p>
          <a:p>
            <a:endParaRPr lang="fr-FR" sz="1600" b="1" dirty="0">
              <a:latin typeface="Trebuchet MS" panose="020B0603020202020204" pitchFamily="34" charset="0"/>
            </a:endParaRPr>
          </a:p>
          <a:p>
            <a:pPr marL="285750" indent="-285750" algn="just">
              <a:buFont typeface="Wingdings" panose="05000000000000000000" pitchFamily="2" charset="2"/>
              <a:buChar char="Ø"/>
            </a:pPr>
            <a:r>
              <a:rPr lang="fr-FR" sz="1600" b="1" i="1" dirty="0">
                <a:latin typeface="Trebuchet MS" panose="020B0603020202020204" pitchFamily="34" charset="0"/>
              </a:rPr>
              <a:t>Pour un agent féminin cette automatisation permet aux employeurs de voir l’attribution des bonifications y compris dans un dossier de Simulation de calcul sans étude de la CNRACL.</a:t>
            </a:r>
          </a:p>
          <a:p>
            <a:endParaRPr lang="fr-FR" sz="1600" dirty="0">
              <a:latin typeface="Trebuchet MS" panose="020B0603020202020204" pitchFamily="34" charset="0"/>
            </a:endParaRPr>
          </a:p>
          <a:p>
            <a:pPr algn="just"/>
            <a:endParaRPr lang="fr-FR" sz="1600" dirty="0">
              <a:latin typeface="Trebuchet MS" panose="020B0603020202020204" pitchFamily="34" charset="0"/>
            </a:endParaRPr>
          </a:p>
        </p:txBody>
      </p:sp>
    </p:spTree>
    <p:extLst>
      <p:ext uri="{BB962C8B-B14F-4D97-AF65-F5344CB8AC3E}">
        <p14:creationId xmlns:p14="http://schemas.microsoft.com/office/powerpoint/2010/main" val="3393608003"/>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9356" y="291480"/>
            <a:ext cx="7467600" cy="1143000"/>
          </a:xfrm>
        </p:spPr>
        <p:txBody>
          <a:bodyPr>
            <a:normAutofit/>
          </a:bodyPr>
          <a:lstStyle/>
          <a:p>
            <a:r>
              <a:rPr lang="fr-FR" sz="2800" dirty="0" smtClean="0">
                <a:solidFill>
                  <a:srgbClr val="CD1D2C"/>
                </a:solidFill>
              </a:rPr>
              <a:t>Affiliation</a:t>
            </a:r>
            <a:endParaRPr lang="fr-FR" sz="2800" dirty="0">
              <a:solidFill>
                <a:srgbClr val="CD1D2C"/>
              </a:solidFill>
            </a:endParaRPr>
          </a:p>
        </p:txBody>
      </p:sp>
      <p:sp>
        <p:nvSpPr>
          <p:cNvPr id="5" name="Espace réservé du contenu 4"/>
          <p:cNvSpPr>
            <a:spLocks noGrp="1"/>
          </p:cNvSpPr>
          <p:nvPr>
            <p:ph sz="quarter" idx="1"/>
          </p:nvPr>
        </p:nvSpPr>
        <p:spPr>
          <a:xfrm>
            <a:off x="323528" y="1556792"/>
            <a:ext cx="8219256" cy="5205192"/>
          </a:xfrm>
        </p:spPr>
        <p:txBody>
          <a:bodyPr>
            <a:normAutofit/>
          </a:bodyPr>
          <a:lstStyle/>
          <a:p>
            <a:r>
              <a:rPr lang="fr-FR" sz="2000" dirty="0"/>
              <a:t>Lorsque l’agent remplit les conditions d’affiliation ou lors du recrutement d’un agent relevant de la CNRACL, l’employeur doit procéder à son affiliation.</a:t>
            </a:r>
          </a:p>
          <a:p>
            <a:endParaRPr lang="fr-FR" sz="2000" dirty="0"/>
          </a:p>
          <a:p>
            <a:pPr marL="285750" indent="-285750">
              <a:buFontTx/>
              <a:buChar char="-"/>
            </a:pPr>
            <a:r>
              <a:rPr lang="fr-FR" sz="2000" dirty="0"/>
              <a:t>Saisie en ligne de la demande d’affiliation à compter du jour du recrutement </a:t>
            </a:r>
            <a:endParaRPr lang="fr-FR" sz="2000" dirty="0" smtClean="0"/>
          </a:p>
          <a:p>
            <a:pPr marL="285750" indent="-285750">
              <a:buFontTx/>
              <a:buChar char="-"/>
            </a:pPr>
            <a:endParaRPr lang="fr-FR" sz="2000" dirty="0"/>
          </a:p>
          <a:p>
            <a:pPr marL="0" indent="0">
              <a:buNone/>
            </a:pPr>
            <a:r>
              <a:rPr lang="fr-FR" sz="1400" dirty="0"/>
              <a:t>(ex arrêté de Mme Durand signé le 20/03/2015 pour une nomination stagiaire à temps complet  le        01/04/2015 : saisie de l’affiliation à compter du 01/04/2015)</a:t>
            </a:r>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95</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109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9356" y="261491"/>
            <a:ext cx="7467600" cy="1143000"/>
          </a:xfrm>
        </p:spPr>
        <p:txBody>
          <a:bodyPr>
            <a:normAutofit/>
          </a:bodyPr>
          <a:lstStyle/>
          <a:p>
            <a:r>
              <a:rPr lang="fr-FR" sz="2800" dirty="0">
                <a:solidFill>
                  <a:srgbClr val="CD1D2C"/>
                </a:solidFill>
              </a:rPr>
              <a:t>Déclarations individuelles CNRACL</a:t>
            </a:r>
          </a:p>
        </p:txBody>
      </p:sp>
      <p:sp>
        <p:nvSpPr>
          <p:cNvPr id="5" name="Espace réservé du contenu 4"/>
          <p:cNvSpPr>
            <a:spLocks noGrp="1"/>
          </p:cNvSpPr>
          <p:nvPr>
            <p:ph sz="quarter" idx="1"/>
          </p:nvPr>
        </p:nvSpPr>
        <p:spPr>
          <a:xfrm>
            <a:off x="323528" y="1556792"/>
            <a:ext cx="8219256" cy="5205192"/>
          </a:xfrm>
        </p:spPr>
        <p:txBody>
          <a:bodyPr>
            <a:normAutofit/>
          </a:bodyPr>
          <a:lstStyle/>
          <a:p>
            <a:pPr marL="0" indent="0">
              <a:buNone/>
            </a:pPr>
            <a:r>
              <a:rPr lang="fr-FR" sz="2000" dirty="0"/>
              <a:t>Cette rubrique vous permet de :</a:t>
            </a:r>
          </a:p>
          <a:p>
            <a:pPr marL="285750" indent="-285750">
              <a:buFontTx/>
              <a:buChar char="-"/>
            </a:pPr>
            <a:r>
              <a:rPr lang="fr-FR" sz="2000" dirty="0" smtClean="0"/>
              <a:t>Consulter vos déclarations</a:t>
            </a:r>
            <a:endParaRPr lang="fr-FR" sz="2000" dirty="0"/>
          </a:p>
          <a:p>
            <a:pPr marL="285750" indent="-285750">
              <a:buFontTx/>
              <a:buChar char="-"/>
            </a:pPr>
            <a:r>
              <a:rPr lang="fr-FR" sz="2000" dirty="0" smtClean="0"/>
              <a:t>Effectuer une déclaration</a:t>
            </a:r>
            <a:endParaRPr lang="fr-FR" sz="2000" dirty="0"/>
          </a:p>
          <a:p>
            <a:pPr marL="285750" indent="-285750">
              <a:buFontTx/>
              <a:buChar char="-"/>
            </a:pPr>
            <a:r>
              <a:rPr lang="fr-FR" sz="2000" dirty="0" smtClean="0"/>
              <a:t>Corriger agent en anomalie</a:t>
            </a:r>
            <a:endParaRPr lang="fr-FR" sz="2000" dirty="0"/>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96</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502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440" y="291480"/>
            <a:ext cx="7467600" cy="1143000"/>
          </a:xfrm>
        </p:spPr>
        <p:txBody>
          <a:bodyPr>
            <a:normAutofit/>
          </a:bodyPr>
          <a:lstStyle/>
          <a:p>
            <a:r>
              <a:rPr lang="fr-FR" sz="2800" dirty="0" smtClean="0">
                <a:solidFill>
                  <a:srgbClr val="CD1D2C"/>
                </a:solidFill>
              </a:rPr>
              <a:t>Suivi des demandes de validation de services</a:t>
            </a:r>
            <a:endParaRPr lang="fr-FR" sz="2800" dirty="0">
              <a:solidFill>
                <a:srgbClr val="CD1D2C"/>
              </a:solidFill>
            </a:endParaRPr>
          </a:p>
        </p:txBody>
      </p:sp>
      <p:sp>
        <p:nvSpPr>
          <p:cNvPr id="5" name="Espace réservé du contenu 4"/>
          <p:cNvSpPr>
            <a:spLocks noGrp="1"/>
          </p:cNvSpPr>
          <p:nvPr>
            <p:ph sz="quarter" idx="1"/>
          </p:nvPr>
        </p:nvSpPr>
        <p:spPr>
          <a:xfrm>
            <a:off x="323528" y="1556792"/>
            <a:ext cx="8219256" cy="5205192"/>
          </a:xfrm>
        </p:spPr>
        <p:txBody>
          <a:bodyPr>
            <a:normAutofit/>
          </a:bodyPr>
          <a:lstStyle/>
          <a:p>
            <a:r>
              <a:rPr lang="fr-FR" sz="2000" dirty="0"/>
              <a:t>Cette application permet à l’employeur de suivre le traitement des dossiers de validation de services compte tenu du nombre important de demandes de validations de services par les agents.</a:t>
            </a:r>
          </a:p>
          <a:p>
            <a:r>
              <a:rPr lang="fr-FR" sz="2000" dirty="0"/>
              <a:t>Dossiers :</a:t>
            </a:r>
          </a:p>
          <a:p>
            <a:pPr marL="285750" indent="-285750">
              <a:buFontTx/>
              <a:buChar char="-"/>
            </a:pPr>
            <a:r>
              <a:rPr lang="fr-FR" sz="2000" dirty="0"/>
              <a:t>En attente de pièces,</a:t>
            </a:r>
          </a:p>
          <a:p>
            <a:pPr marL="285750" indent="-285750">
              <a:buFontTx/>
              <a:buChar char="-"/>
            </a:pPr>
            <a:r>
              <a:rPr lang="fr-FR" sz="2000" dirty="0"/>
              <a:t>Devis envoyé à l’agent,</a:t>
            </a:r>
          </a:p>
          <a:p>
            <a:pPr marL="285750" indent="-285750">
              <a:buFontTx/>
              <a:buChar char="-"/>
            </a:pPr>
            <a:r>
              <a:rPr lang="fr-FR" sz="2000" dirty="0"/>
              <a:t>En attente réponse d’un Ministère….</a:t>
            </a:r>
          </a:p>
          <a:p>
            <a:pPr marL="0" indent="0">
              <a:buNone/>
            </a:pPr>
            <a:endParaRPr lang="fr-FR" dirty="0" smtClean="0"/>
          </a:p>
          <a:p>
            <a:pPr marL="0" indent="0">
              <a:buNone/>
            </a:pPr>
            <a:r>
              <a:rPr lang="fr-FR" sz="2000" dirty="0" smtClean="0"/>
              <a:t>Il est vivement conseillé de consulter régulièrement cette rubrique pour suivre l’état de vos dossiers et voir les pièces complémentaires demandées par la CNRACL (plus de courrier)</a:t>
            </a:r>
            <a:endParaRPr lang="fr-FR" sz="2000"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97</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600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0708" y="234313"/>
            <a:ext cx="8064896" cy="1143000"/>
          </a:xfrm>
        </p:spPr>
        <p:txBody>
          <a:bodyPr>
            <a:normAutofit/>
          </a:bodyPr>
          <a:lstStyle/>
          <a:p>
            <a:r>
              <a:rPr lang="fr-FR" sz="2800" dirty="0">
                <a:solidFill>
                  <a:srgbClr val="CD1D2C"/>
                </a:solidFill>
              </a:rPr>
              <a:t>Gestion des comptes individuels de retraite CIR</a:t>
            </a:r>
          </a:p>
        </p:txBody>
      </p:sp>
      <p:sp>
        <p:nvSpPr>
          <p:cNvPr id="5" name="Espace réservé du contenu 4"/>
          <p:cNvSpPr>
            <a:spLocks noGrp="1"/>
          </p:cNvSpPr>
          <p:nvPr>
            <p:ph sz="quarter" idx="1"/>
          </p:nvPr>
        </p:nvSpPr>
        <p:spPr>
          <a:xfrm>
            <a:off x="323528" y="1082858"/>
            <a:ext cx="8219256" cy="5205192"/>
          </a:xfrm>
        </p:spPr>
        <p:txBody>
          <a:bodyPr>
            <a:normAutofit/>
          </a:bodyPr>
          <a:lstStyle/>
          <a:p>
            <a:pPr>
              <a:buFont typeface="Wingdings" panose="05000000000000000000" pitchFamily="2" charset="2"/>
              <a:buChar char="Ø"/>
            </a:pPr>
            <a:r>
              <a:rPr lang="fr-FR" sz="1900" dirty="0"/>
              <a:t>Cette application permet de :</a:t>
            </a:r>
          </a:p>
          <a:p>
            <a:endParaRPr lang="fr-FR" sz="1900" dirty="0"/>
          </a:p>
          <a:p>
            <a:pPr marL="358775" lvl="1" indent="0">
              <a:buNone/>
            </a:pPr>
            <a:r>
              <a:rPr lang="fr-FR" sz="1600" b="1" u="sng" dirty="0" smtClean="0"/>
              <a:t>Consulter </a:t>
            </a:r>
            <a:r>
              <a:rPr lang="fr-FR" sz="1600" b="1" u="sng" dirty="0"/>
              <a:t>un compte </a:t>
            </a:r>
            <a:r>
              <a:rPr lang="fr-FR" sz="1600" b="1" dirty="0"/>
              <a:t>:</a:t>
            </a:r>
          </a:p>
          <a:p>
            <a:pPr marL="400050" lvl="1" indent="0">
              <a:buNone/>
            </a:pPr>
            <a:r>
              <a:rPr lang="fr-FR" sz="1600" dirty="0" smtClean="0"/>
              <a:t>Possibilité </a:t>
            </a:r>
            <a:r>
              <a:rPr lang="fr-FR" sz="1600" dirty="0"/>
              <a:t>de consulter instantanément le compte retraite CNRACL (uniquement) de l’agent mais aucune modification n’est possible.</a:t>
            </a:r>
          </a:p>
          <a:p>
            <a:endParaRPr lang="fr-FR" sz="1900" dirty="0"/>
          </a:p>
          <a:p>
            <a:pPr marL="358775" indent="0">
              <a:buNone/>
            </a:pPr>
            <a:r>
              <a:rPr lang="fr-FR" sz="1600" b="1" u="sng" dirty="0"/>
              <a:t>Mise à jour du compte :</a:t>
            </a:r>
          </a:p>
          <a:p>
            <a:pPr marL="400050" lvl="1" indent="0" algn="just">
              <a:buNone/>
            </a:pPr>
            <a:r>
              <a:rPr lang="fr-FR" sz="1600" dirty="0" smtClean="0"/>
              <a:t>Permet la mise à jour de la carrière CNRACL, les informations « carrière » remontent automatiquement depuis 2006, les périodes antérieures doivent être saisies, année civile par année civile. Il appartient au dernier employeur de mettre à jour la carrière de l’agent, même si ce sont des services effectués dans une autre collectivité.</a:t>
            </a:r>
          </a:p>
          <a:p>
            <a:pPr marL="400050" lvl="1" indent="0">
              <a:buNone/>
            </a:pPr>
            <a:r>
              <a:rPr lang="fr-FR" sz="1600" dirty="0" smtClean="0"/>
              <a:t>Si </a:t>
            </a:r>
            <a:r>
              <a:rPr lang="fr-FR" sz="1600" dirty="0"/>
              <a:t>des erreurs ou des oublis sont constatés, il est possible de demander le dossier et de procéder à la modification des </a:t>
            </a:r>
            <a:r>
              <a:rPr lang="fr-FR" sz="1600" dirty="0" smtClean="0"/>
              <a:t>informations.</a:t>
            </a:r>
            <a:endParaRPr lang="fr-FR" sz="1600" dirty="0"/>
          </a:p>
          <a:p>
            <a:pPr marL="0" indent="0">
              <a:buNone/>
            </a:pPr>
            <a:r>
              <a:rPr lang="fr-FR" sz="1600" dirty="0" smtClean="0"/>
              <a:t>      </a:t>
            </a:r>
            <a:r>
              <a:rPr lang="fr-FR" sz="1400" dirty="0" smtClean="0"/>
              <a:t>Ex </a:t>
            </a:r>
            <a:r>
              <a:rPr lang="fr-FR" sz="1400" dirty="0"/>
              <a:t>: temps partiel 80 % à rajouter en 1990  </a:t>
            </a:r>
          </a:p>
          <a:p>
            <a:pPr marL="0" indent="0">
              <a:buNone/>
            </a:pPr>
            <a:r>
              <a:rPr lang="fr-FR" sz="1600" dirty="0" smtClean="0"/>
              <a:t>      (</a:t>
            </a:r>
            <a:r>
              <a:rPr lang="fr-FR" sz="1600" dirty="0"/>
              <a:t>ne pas modifier l’onglet « cotisations » qui a été alimenté par la DADS </a:t>
            </a:r>
            <a:r>
              <a:rPr lang="fr-FR" sz="1600" dirty="0" smtClean="0"/>
              <a:t>mais</a:t>
            </a:r>
          </a:p>
          <a:p>
            <a:pPr marL="0" indent="0">
              <a:buNone/>
            </a:pPr>
            <a:r>
              <a:rPr lang="fr-FR" sz="1600" dirty="0"/>
              <a:t> </a:t>
            </a:r>
            <a:r>
              <a:rPr lang="fr-FR" sz="1600" dirty="0" smtClean="0"/>
              <a:t>     vérifier </a:t>
            </a:r>
            <a:r>
              <a:rPr lang="fr-FR" sz="1600" dirty="0"/>
              <a:t>si les anomalies de DADS ne sont pas à corriger pour cet agent). </a:t>
            </a:r>
          </a:p>
          <a:p>
            <a:endParaRPr lang="fr-FR" sz="1600" dirty="0"/>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98</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342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1480"/>
            <a:ext cx="8064896" cy="1143000"/>
          </a:xfrm>
        </p:spPr>
        <p:txBody>
          <a:bodyPr>
            <a:normAutofit/>
          </a:bodyPr>
          <a:lstStyle/>
          <a:p>
            <a:r>
              <a:rPr lang="fr-FR" sz="2800" dirty="0">
                <a:solidFill>
                  <a:srgbClr val="CD1D2C"/>
                </a:solidFill>
              </a:rPr>
              <a:t>Simulation de calcul</a:t>
            </a:r>
          </a:p>
        </p:txBody>
      </p:sp>
      <p:sp>
        <p:nvSpPr>
          <p:cNvPr id="5" name="Espace réservé du contenu 4"/>
          <p:cNvSpPr>
            <a:spLocks noGrp="1"/>
          </p:cNvSpPr>
          <p:nvPr>
            <p:ph sz="quarter" idx="1"/>
          </p:nvPr>
        </p:nvSpPr>
        <p:spPr>
          <a:xfrm>
            <a:off x="323528" y="1556792"/>
            <a:ext cx="8219256" cy="5205192"/>
          </a:xfrm>
        </p:spPr>
        <p:txBody>
          <a:bodyPr>
            <a:normAutofit/>
          </a:bodyPr>
          <a:lstStyle/>
          <a:p>
            <a:pPr>
              <a:buFont typeface="Wingdings" panose="05000000000000000000" pitchFamily="2" charset="2"/>
              <a:buChar char="Ø"/>
            </a:pPr>
            <a:r>
              <a:rPr lang="fr-FR" sz="1900" dirty="0"/>
              <a:t>Cette application permet </a:t>
            </a:r>
            <a:r>
              <a:rPr lang="fr-FR" sz="1900" dirty="0" smtClean="0"/>
              <a:t>:</a:t>
            </a:r>
            <a:endParaRPr lang="fr-FR" sz="1900" dirty="0"/>
          </a:p>
          <a:p>
            <a:endParaRPr lang="fr-FR" sz="1900" dirty="0"/>
          </a:p>
          <a:p>
            <a:pPr marL="0" lvl="0" indent="0" defTabSz="457200">
              <a:spcBef>
                <a:spcPct val="20000"/>
              </a:spcBef>
              <a:buClrTx/>
              <a:buSzTx/>
              <a:buNone/>
            </a:pPr>
            <a:r>
              <a:rPr lang="fr-FR" sz="1400" dirty="0">
                <a:solidFill>
                  <a:srgbClr val="000000"/>
                </a:solidFill>
              </a:rPr>
              <a:t>Lorsqu’un agent demande un calcul de pension CNRACL, il est possible de réaliser cette simulation sur cette application :</a:t>
            </a:r>
          </a:p>
          <a:p>
            <a:pPr marL="285750" lvl="0" indent="-285750" defTabSz="457200">
              <a:spcBef>
                <a:spcPct val="20000"/>
              </a:spcBef>
              <a:buClrTx/>
              <a:buSzTx/>
              <a:buFontTx/>
              <a:buChar char="-"/>
            </a:pPr>
            <a:r>
              <a:rPr lang="fr-FR" sz="1400" dirty="0">
                <a:solidFill>
                  <a:srgbClr val="000000"/>
                </a:solidFill>
              </a:rPr>
              <a:t>Demander le dossier de l’agent en cliquant sur « nouvelle demande »,</a:t>
            </a:r>
          </a:p>
          <a:p>
            <a:pPr marL="285750" lvl="0" indent="-285750" defTabSz="457200">
              <a:spcBef>
                <a:spcPct val="20000"/>
              </a:spcBef>
              <a:buClrTx/>
              <a:buSzTx/>
              <a:buFontTx/>
              <a:buChar char="-"/>
            </a:pPr>
            <a:r>
              <a:rPr lang="fr-FR" sz="1400" dirty="0">
                <a:solidFill>
                  <a:srgbClr val="000000"/>
                </a:solidFill>
              </a:rPr>
              <a:t>Saisir les éléments concernant l’agent,</a:t>
            </a:r>
          </a:p>
          <a:p>
            <a:pPr marL="285750" lvl="0" indent="-285750" defTabSz="457200">
              <a:spcBef>
                <a:spcPct val="20000"/>
              </a:spcBef>
              <a:buClrTx/>
              <a:buSzTx/>
              <a:buFontTx/>
              <a:buChar char="-"/>
            </a:pPr>
            <a:r>
              <a:rPr lang="fr-FR" sz="1400" dirty="0">
                <a:solidFill>
                  <a:srgbClr val="000000"/>
                </a:solidFill>
              </a:rPr>
              <a:t>A la fin de la saisie, un décompte provisoire apparait : il peut être imprimé et remis à l’agent.</a:t>
            </a:r>
          </a:p>
          <a:p>
            <a:pPr marL="0" lvl="0" indent="0" defTabSz="457200">
              <a:spcBef>
                <a:spcPct val="20000"/>
              </a:spcBef>
              <a:buClrTx/>
              <a:buSzTx/>
              <a:buNone/>
            </a:pPr>
            <a:r>
              <a:rPr lang="fr-FR" sz="1400" dirty="0">
                <a:solidFill>
                  <a:srgbClr val="000000"/>
                </a:solidFill>
              </a:rPr>
              <a:t>(en fin de saisie il est conseillé de cliquer sur « envoyer à la CNRACL » pour que la Caisse puisse enregistrer les données saisies).</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dirty="0">
                <a:solidFill>
                  <a:srgbClr val="000000"/>
                </a:solidFill>
              </a:rPr>
              <a:t>Attention aux changements de réglementation statutaire et retraite : il est donc préférable d’effectuer des calculs de pension pour des départs à la retraite dans des délais raisonnables.</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dirty="0">
                <a:solidFill>
                  <a:srgbClr val="000000"/>
                </a:solidFill>
              </a:rPr>
              <a:t>Cette application permet de saisir les dossiers pour les agents concernés par les estimations de pension délivrées aux intéressés dans le cadre du droit à l’information chaque année </a:t>
            </a:r>
            <a:r>
              <a:rPr lang="fr-FR" sz="1400" dirty="0" smtClean="0">
                <a:solidFill>
                  <a:srgbClr val="000000"/>
                </a:solidFill>
              </a:rPr>
              <a:t>(EIG) à 55 et 60 ans (exemple : en 2017, </a:t>
            </a:r>
            <a:r>
              <a:rPr lang="fr-FR" sz="1400" dirty="0">
                <a:solidFill>
                  <a:srgbClr val="000000"/>
                </a:solidFill>
              </a:rPr>
              <a:t>agents nés en </a:t>
            </a:r>
            <a:r>
              <a:rPr lang="fr-FR" sz="1400" dirty="0" smtClean="0">
                <a:solidFill>
                  <a:srgbClr val="000000"/>
                </a:solidFill>
              </a:rPr>
              <a:t>1957 </a:t>
            </a:r>
            <a:r>
              <a:rPr lang="fr-FR" sz="1400" dirty="0">
                <a:solidFill>
                  <a:srgbClr val="000000"/>
                </a:solidFill>
              </a:rPr>
              <a:t>et </a:t>
            </a:r>
            <a:r>
              <a:rPr lang="fr-FR" sz="1400" dirty="0" smtClean="0">
                <a:solidFill>
                  <a:srgbClr val="000000"/>
                </a:solidFill>
              </a:rPr>
              <a:t>1962).</a:t>
            </a:r>
          </a:p>
          <a:p>
            <a:pPr marL="0" lvl="0" indent="0" defTabSz="457200">
              <a:spcBef>
                <a:spcPct val="20000"/>
              </a:spcBef>
              <a:buClrTx/>
              <a:buSzTx/>
              <a:buNone/>
            </a:pPr>
            <a:endParaRPr lang="fr-FR" sz="1400" dirty="0">
              <a:solidFill>
                <a:srgbClr val="000000"/>
              </a:solidFill>
            </a:endParaRPr>
          </a:p>
          <a:p>
            <a:pPr marL="0" lvl="0" indent="0" defTabSz="457200">
              <a:spcBef>
                <a:spcPct val="20000"/>
              </a:spcBef>
              <a:buClrTx/>
              <a:buSzTx/>
              <a:buNone/>
            </a:pPr>
            <a:r>
              <a:rPr lang="fr-FR" sz="1400" dirty="0" smtClean="0">
                <a:solidFill>
                  <a:srgbClr val="000000"/>
                </a:solidFill>
              </a:rPr>
              <a:t>	Cette application ne peut être utilisée pour simuler une pension d’invalidité.</a:t>
            </a:r>
            <a:endParaRPr lang="fr-FR" sz="1400" dirty="0">
              <a:solidFill>
                <a:srgbClr val="000000"/>
              </a:solidFill>
            </a:endParaRPr>
          </a:p>
          <a:p>
            <a:pPr marL="0" indent="0">
              <a:buNone/>
            </a:pPr>
            <a:endParaRPr lang="fr-FR" dirty="0"/>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6E3F9515-A763-4D14-AC71-B154AE23D4FB}" type="slidenum">
              <a:rPr lang="fr-FR" smtClean="0"/>
              <a:t>99</a:t>
            </a:fld>
            <a:endParaRPr lang="fr-FR"/>
          </a:p>
        </p:txBody>
      </p:sp>
      <p:pic>
        <p:nvPicPr>
          <p:cNvPr id="1026" name="Picture 2" descr="https://outils.cdc.retraites.fr/cnracl/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476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160020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outils.cdc.retraites.fr/cnracl/igcnr/look/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82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56" y="5823280"/>
            <a:ext cx="342747" cy="342747"/>
          </a:xfrm>
          <a:prstGeom prst="rect">
            <a:avLst/>
          </a:prstGeom>
        </p:spPr>
      </p:pic>
    </p:spTree>
    <p:extLst>
      <p:ext uri="{BB962C8B-B14F-4D97-AF65-F5344CB8AC3E}">
        <p14:creationId xmlns:p14="http://schemas.microsoft.com/office/powerpoint/2010/main" val="3673296417"/>
      </p:ext>
    </p:extLst>
  </p:cSld>
  <p:clrMapOvr>
    <a:masterClrMapping/>
  </p:clrMapOvr>
</p:sld>
</file>

<file path=ppt/theme/theme1.xml><?xml version="1.0" encoding="utf-8"?>
<a:theme xmlns:a="http://schemas.openxmlformats.org/drawingml/2006/main" name="page garde - rapport d'activité">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100714 masque PPT 1</Template>
  <TotalTime>4830</TotalTime>
  <Words>9188</Words>
  <Application>Microsoft Office PowerPoint</Application>
  <PresentationFormat>Affichage à l'écran (4:3)</PresentationFormat>
  <Paragraphs>1709</Paragraphs>
  <Slides>113</Slides>
  <Notes>113</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113</vt:i4>
      </vt:variant>
    </vt:vector>
  </HeadingPairs>
  <TitlesOfParts>
    <vt:vector size="126" baseType="lpstr">
      <vt:lpstr>ＭＳ Ｐゴシック</vt:lpstr>
      <vt:lpstr>PMingLiU-ExtB</vt:lpstr>
      <vt:lpstr>Arial</vt:lpstr>
      <vt:lpstr>Calibri</vt:lpstr>
      <vt:lpstr>Calibri Light</vt:lpstr>
      <vt:lpstr>Courier New</vt:lpstr>
      <vt:lpstr>Times New Roman</vt:lpstr>
      <vt:lpstr>Trebuchet MS</vt:lpstr>
      <vt:lpstr>Wingdings</vt:lpstr>
      <vt:lpstr>Wingdings 2</vt:lpstr>
      <vt:lpstr>Wingdings 3</vt:lpstr>
      <vt:lpstr>page garde - rapport d'activité</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calcul de la pension</vt:lpstr>
      <vt:lpstr>Le calcul de la pension</vt:lpstr>
      <vt:lpstr>Présentation PowerPoint</vt:lpstr>
      <vt:lpstr>La nouvelle bonification indiciaire (NBI)</vt:lpstr>
      <vt:lpstr>La surcotisation pour la retraite (agent uniquement)     </vt:lpstr>
      <vt:lpstr>    Taux de surcotisation à compter du 01/01/2016</vt:lpstr>
      <vt:lpstr>Cas pratique de surcotisation    </vt:lpstr>
      <vt:lpstr>Présentation PowerPoint</vt:lpstr>
      <vt:lpstr>Présentation PowerPoint</vt:lpstr>
      <vt:lpstr>Catégorie active</vt:lpstr>
      <vt:lpstr>Catégorie active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Carrières longues</vt:lpstr>
      <vt:lpstr>Présentation PowerPoint</vt:lpstr>
      <vt:lpstr>Invalidité </vt:lpstr>
      <vt:lpstr>Présentation PowerPoint</vt:lpstr>
      <vt:lpstr>Invalidité</vt:lpstr>
      <vt:lpstr>Invalidité</vt:lpstr>
      <vt:lpstr>Présentation PowerPoint</vt:lpstr>
      <vt:lpstr>Travailler au-delà de la limite d’âge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RAFP</vt:lpstr>
      <vt:lpstr>La RAFP</vt:lpstr>
      <vt:lpstr>Les applications CNRACL sur le site internet </vt:lpstr>
      <vt:lpstr>Présentation PowerPoint</vt:lpstr>
      <vt:lpstr>Affiliation</vt:lpstr>
      <vt:lpstr>Déclarations individuelles CNRACL</vt:lpstr>
      <vt:lpstr>Suivi des demandes de validation de services</vt:lpstr>
      <vt:lpstr>Gestion des comptes individuels de retraite CIR</vt:lpstr>
      <vt:lpstr>Simulation de calcul</vt:lpstr>
      <vt:lpstr>Demande d’avis préalable CNRACL</vt:lpstr>
      <vt:lpstr>Liquidation de pension CNRACL</vt:lpstr>
      <vt:lpstr>Liquidation de pension CNRACL  Les pièces indispensables à la constitution du dossier :</vt:lpstr>
      <vt:lpstr> Les étapes pour bien renseigner vos agents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savoir plus</vt:lpstr>
      <vt:lpstr>Présentation PowerPoint</vt:lpstr>
    </vt:vector>
  </TitlesOfParts>
  <Company>CDG35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Stagiaire</dc:creator>
  <cp:lastModifiedBy>Pavoine</cp:lastModifiedBy>
  <cp:revision>512</cp:revision>
  <cp:lastPrinted>2017-01-23T09:39:23Z</cp:lastPrinted>
  <dcterms:created xsi:type="dcterms:W3CDTF">2014-08-21T11:10:28Z</dcterms:created>
  <dcterms:modified xsi:type="dcterms:W3CDTF">2017-02-07T10:00:44Z</dcterms:modified>
</cp:coreProperties>
</file>